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2" r:id="rId6"/>
    <p:sldId id="303" r:id="rId7"/>
    <p:sldId id="317" r:id="rId8"/>
    <p:sldId id="309" r:id="rId9"/>
    <p:sldId id="307" r:id="rId10"/>
    <p:sldId id="308" r:id="rId11"/>
  </p:sldIdLst>
  <p:sldSz cx="9144000" cy="6858000" type="screen4x3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E5129-53DA-40F9-ACC8-2B7C7D2C11DA}" type="datetimeFigureOut">
              <a:rPr lang="it-IT" smtClean="0"/>
              <a:pPr/>
              <a:t>06/04/2024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3AE0F-4E2C-4E1B-A0B2-B18EE5DFC39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18222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E2D01-5261-4C1C-85CB-DEF5995C44FD}" type="datetimeFigureOut">
              <a:rPr lang="fr-FR" smtClean="0"/>
              <a:pPr/>
              <a:t>06/04/2024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EBB77-E7FE-4893-9D0B-D4B50B25AF71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80190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EBB77-E7FE-4893-9D0B-D4B50B25AF7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37871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8585-E23C-45A0-BC65-5EC85B517735}" type="datetimeFigureOut">
              <a:rPr lang="fr-FR" smtClean="0"/>
              <a:pPr/>
              <a:t>06/04/2024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FC6-3F1C-4E30-9059-9A9517BFCDE8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0411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8585-E23C-45A0-BC65-5EC85B517735}" type="datetimeFigureOut">
              <a:rPr lang="fr-FR" smtClean="0"/>
              <a:pPr/>
              <a:t>06/04/2024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FC6-3F1C-4E30-9059-9A9517BFCDE8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7523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8585-E23C-45A0-BC65-5EC85B517735}" type="datetimeFigureOut">
              <a:rPr lang="fr-FR" smtClean="0"/>
              <a:pPr/>
              <a:t>06/04/2024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FC6-3F1C-4E30-9059-9A9517BFCDE8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06478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8585-E23C-45A0-BC65-5EC85B517735}" type="datetimeFigureOut">
              <a:rPr lang="fr-FR" smtClean="0"/>
              <a:pPr/>
              <a:t>06/04/2024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FC6-3F1C-4E30-9059-9A9517BFCDE8}" type="slidenum">
              <a:rPr lang="fr-FR" smtClean="0"/>
              <a:pPr/>
              <a:t>‹N›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220663" y="979959"/>
            <a:ext cx="8743950" cy="50482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7" name="Picture 8" descr="left lin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940993" cy="687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212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8585-E23C-45A0-BC65-5EC85B517735}" type="datetimeFigureOut">
              <a:rPr lang="fr-FR" smtClean="0"/>
              <a:pPr/>
              <a:t>06/04/2024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FC6-3F1C-4E30-9059-9A9517BFCDE8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2506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8585-E23C-45A0-BC65-5EC85B517735}" type="datetimeFigureOut">
              <a:rPr lang="fr-FR" smtClean="0"/>
              <a:pPr/>
              <a:t>06/04/2024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FC6-3F1C-4E30-9059-9A9517BFCDE8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0338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8585-E23C-45A0-BC65-5EC85B517735}" type="datetimeFigureOut">
              <a:rPr lang="fr-FR" smtClean="0"/>
              <a:pPr/>
              <a:t>06/04/2024</a:t>
            </a:fld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FC6-3F1C-4E30-9059-9A9517BFCDE8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7281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8585-E23C-45A0-BC65-5EC85B517735}" type="datetimeFigureOut">
              <a:rPr lang="fr-FR" smtClean="0"/>
              <a:pPr/>
              <a:t>06/04/2024</a:t>
            </a:fld>
            <a:endParaRPr lang="fr-FR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FC6-3F1C-4E30-9059-9A9517BFCDE8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918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8585-E23C-45A0-BC65-5EC85B517735}" type="datetimeFigureOut">
              <a:rPr lang="fr-FR" smtClean="0"/>
              <a:pPr/>
              <a:t>06/04/2024</a:t>
            </a:fld>
            <a:endParaRPr lang="fr-FR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FC6-3F1C-4E30-9059-9A9517BFCDE8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3239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8585-E23C-45A0-BC65-5EC85B517735}" type="datetimeFigureOut">
              <a:rPr lang="fr-FR" smtClean="0"/>
              <a:pPr/>
              <a:t>06/04/2024</a:t>
            </a:fld>
            <a:endParaRPr lang="fr-FR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FC6-3F1C-4E30-9059-9A9517BFCDE8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06591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8585-E23C-45A0-BC65-5EC85B517735}" type="datetimeFigureOut">
              <a:rPr lang="fr-FR" smtClean="0"/>
              <a:pPr/>
              <a:t>06/04/2024</a:t>
            </a:fld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FC6-3F1C-4E30-9059-9A9517BFCDE8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75704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8585-E23C-45A0-BC65-5EC85B517735}" type="datetimeFigureOut">
              <a:rPr lang="fr-FR" smtClean="0"/>
              <a:pPr/>
              <a:t>06/04/2024</a:t>
            </a:fld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FC6-3F1C-4E30-9059-9A9517BFCDE8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0303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F8585-E23C-45A0-BC65-5EC85B517735}" type="datetimeFigureOut">
              <a:rPr lang="fr-FR" smtClean="0"/>
              <a:pPr/>
              <a:t>06/04/2024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C1FC6-3F1C-4E30-9059-9A9517BFCDE8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6581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15616" y="1196752"/>
            <a:ext cx="7200800" cy="4310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Calibri" pitchFamily="34" charset="0"/>
              </a:rPr>
              <a:t>FCI Mountain Bike</a:t>
            </a:r>
            <a:r>
              <a:rPr lang="en-US" sz="3600" b="1" dirty="0" smtClean="0">
                <a:latin typeface="Calibri" pitchFamily="34" charset="0"/>
              </a:rPr>
              <a:t/>
            </a:r>
            <a:br>
              <a:rPr lang="en-US" sz="3600" b="1" dirty="0" smtClean="0">
                <a:latin typeface="Calibri" pitchFamily="34" charset="0"/>
              </a:rPr>
            </a:br>
            <a:r>
              <a:rPr lang="en-US" sz="3600" b="1" dirty="0" smtClean="0">
                <a:latin typeface="Calibri" pitchFamily="34" charset="0"/>
              </a:rPr>
              <a:t/>
            </a:r>
            <a:br>
              <a:rPr lang="en-US" sz="3600" b="1" dirty="0" smtClean="0">
                <a:latin typeface="Calibri" pitchFamily="34" charset="0"/>
              </a:rPr>
            </a:br>
            <a:r>
              <a:rPr lang="it-IT" b="1" dirty="0">
                <a:solidFill>
                  <a:srgbClr val="FF0000"/>
                </a:solidFill>
              </a:rPr>
              <a:t>Marlene Südtirol Sunshine </a:t>
            </a:r>
            <a:r>
              <a:rPr lang="it-IT" b="1" dirty="0" smtClean="0">
                <a:solidFill>
                  <a:srgbClr val="FF0000"/>
                </a:solidFill>
              </a:rPr>
              <a:t>Race</a:t>
            </a:r>
          </a:p>
          <a:p>
            <a:r>
              <a:rPr lang="en-US" sz="4000" b="1" dirty="0" smtClean="0">
                <a:latin typeface="Calibri" pitchFamily="34" charset="0"/>
              </a:rPr>
              <a:t/>
            </a:r>
            <a:br>
              <a:rPr lang="en-US" sz="4000" b="1" dirty="0" smtClean="0">
                <a:latin typeface="Calibri" pitchFamily="34" charset="0"/>
              </a:rPr>
            </a:br>
            <a:r>
              <a:rPr lang="en-US" sz="3600" b="1" dirty="0" smtClean="0">
                <a:latin typeface="Calibri" pitchFamily="34" charset="0"/>
              </a:rPr>
              <a:t>XCO Team Managers Meeting</a:t>
            </a:r>
            <a:endParaRPr lang="en-US" sz="3600" b="1" dirty="0">
              <a:latin typeface="Calibri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21621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060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6726828"/>
              </p:ext>
            </p:extLst>
          </p:nvPr>
        </p:nvGraphicFramePr>
        <p:xfrm>
          <a:off x="3419872" y="4392166"/>
          <a:ext cx="5472608" cy="20925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45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272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4871">
                <a:tc>
                  <a:txBody>
                    <a:bodyPr/>
                    <a:lstStyle/>
                    <a:p>
                      <a:r>
                        <a:rPr lang="it-IT" sz="1800" b="0" dirty="0" smtClean="0">
                          <a:solidFill>
                            <a:srgbClr val="193078"/>
                          </a:solidFill>
                        </a:rPr>
                        <a:t>Presidente</a:t>
                      </a:r>
                      <a:endParaRPr lang="it-IT" sz="1800" b="0" dirty="0">
                        <a:solidFill>
                          <a:srgbClr val="193078"/>
                        </a:solidFill>
                      </a:endParaRPr>
                    </a:p>
                  </a:txBody>
                  <a:tcPr marL="89331" marR="89331" marT="44665" marB="4466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 dirty="0" smtClean="0">
                          <a:solidFill>
                            <a:srgbClr val="193078"/>
                          </a:solidFill>
                        </a:rPr>
                        <a:t>OLDANI  Vittorio  </a:t>
                      </a:r>
                      <a:r>
                        <a:rPr lang="it-IT" sz="1800" b="0" baseline="0" dirty="0" smtClean="0">
                          <a:solidFill>
                            <a:srgbClr val="193078"/>
                          </a:solidFill>
                        </a:rPr>
                        <a:t>(ITA)</a:t>
                      </a:r>
                      <a:endParaRPr lang="it-IT" sz="1800" b="0" dirty="0">
                        <a:solidFill>
                          <a:srgbClr val="193078"/>
                        </a:solidFill>
                      </a:endParaRPr>
                    </a:p>
                  </a:txBody>
                  <a:tcPr marL="89331" marR="89331" marT="44665" marB="4466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2220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193078"/>
                          </a:solidFill>
                        </a:rPr>
                        <a:t>Componente</a:t>
                      </a:r>
                      <a:endParaRPr lang="it-IT" sz="1800" dirty="0">
                        <a:solidFill>
                          <a:srgbClr val="193078"/>
                        </a:solidFill>
                      </a:endParaRPr>
                    </a:p>
                  </a:txBody>
                  <a:tcPr marL="89331" marR="89331" marT="44665" marB="4466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aseline="0" dirty="0" smtClean="0">
                          <a:solidFill>
                            <a:srgbClr val="193078"/>
                          </a:solidFill>
                        </a:rPr>
                        <a:t>MOLLO LOREDANA (ITA)</a:t>
                      </a:r>
                    </a:p>
                    <a:p>
                      <a:r>
                        <a:rPr lang="it-IT" sz="1800" baseline="0" dirty="0" smtClean="0">
                          <a:solidFill>
                            <a:srgbClr val="193078"/>
                          </a:solidFill>
                        </a:rPr>
                        <a:t>TOMADA MAURIZIO (ITA)</a:t>
                      </a:r>
                      <a:endParaRPr lang="it-IT" sz="1800" dirty="0" smtClean="0">
                        <a:solidFill>
                          <a:srgbClr val="193078"/>
                        </a:solidFill>
                      </a:endParaRPr>
                    </a:p>
                  </a:txBody>
                  <a:tcPr marL="89331" marR="89331" marT="44665" marB="4466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8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solidFill>
                            <a:srgbClr val="193078"/>
                          </a:solidFill>
                        </a:rPr>
                        <a:t>Segretaria</a:t>
                      </a:r>
                      <a:endParaRPr lang="it-IT" sz="1800" dirty="0">
                        <a:solidFill>
                          <a:srgbClr val="193078"/>
                        </a:solidFill>
                      </a:endParaRPr>
                    </a:p>
                  </a:txBody>
                  <a:tcPr marL="89331" marR="89331" marT="44665" marB="4466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aseline="0" dirty="0" smtClean="0">
                          <a:solidFill>
                            <a:srgbClr val="193078"/>
                          </a:solidFill>
                        </a:rPr>
                        <a:t>GHIRARDELLI GRETA (ITA)</a:t>
                      </a:r>
                      <a:endParaRPr lang="it-IT" sz="1800" dirty="0">
                        <a:solidFill>
                          <a:srgbClr val="193078"/>
                        </a:solidFill>
                      </a:endParaRPr>
                    </a:p>
                  </a:txBody>
                  <a:tcPr marL="89331" marR="89331" marT="44665" marB="4466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8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solidFill>
                            <a:srgbClr val="193078"/>
                          </a:solidFill>
                        </a:rPr>
                        <a:t>Giudice di Arrivo</a:t>
                      </a:r>
                    </a:p>
                  </a:txBody>
                  <a:tcPr marL="89331" marR="89331" marT="44665" marB="4466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aseline="0" dirty="0" smtClean="0">
                          <a:solidFill>
                            <a:srgbClr val="193078"/>
                          </a:solidFill>
                        </a:rPr>
                        <a:t>MAZZON MARIANNA (ITA)</a:t>
                      </a:r>
                      <a:endParaRPr lang="it-IT" sz="1800" dirty="0">
                        <a:solidFill>
                          <a:srgbClr val="193078"/>
                        </a:solidFill>
                      </a:endParaRPr>
                    </a:p>
                  </a:txBody>
                  <a:tcPr marL="89331" marR="89331" marT="44665" marB="4466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05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>
                        <a:solidFill>
                          <a:srgbClr val="193078"/>
                        </a:solidFill>
                      </a:endParaRPr>
                    </a:p>
                  </a:txBody>
                  <a:tcPr marL="89331" marR="89331" marT="44665" marB="44665"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baseline="0" dirty="0" smtClean="0">
                        <a:solidFill>
                          <a:srgbClr val="193078"/>
                        </a:solidFill>
                      </a:endParaRPr>
                    </a:p>
                  </a:txBody>
                  <a:tcPr marL="89331" marR="89331" marT="44665" marB="4466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Rettangolo 6"/>
          <p:cNvSpPr/>
          <p:nvPr/>
        </p:nvSpPr>
        <p:spPr>
          <a:xfrm>
            <a:off x="3548102" y="141277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 err="1">
                <a:solidFill>
                  <a:schemeClr val="accent1"/>
                </a:solidFill>
              </a:rPr>
              <a:t>Pallweber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 smtClean="0">
                <a:solidFill>
                  <a:schemeClr val="accent1"/>
                </a:solidFill>
              </a:rPr>
              <a:t>Florian  (</a:t>
            </a:r>
            <a:r>
              <a:rPr lang="it-IT" b="1" dirty="0">
                <a:solidFill>
                  <a:schemeClr val="accent1"/>
                </a:solidFill>
              </a:rPr>
              <a:t>ITA</a:t>
            </a:r>
            <a:r>
              <a:rPr lang="it-IT" b="1" dirty="0" smtClean="0">
                <a:solidFill>
                  <a:schemeClr val="accent1"/>
                </a:solidFill>
              </a:rPr>
              <a:t>)</a:t>
            </a:r>
            <a:br>
              <a:rPr lang="it-IT" b="1" dirty="0" smtClean="0">
                <a:solidFill>
                  <a:schemeClr val="accent1"/>
                </a:solidFill>
              </a:rPr>
            </a:br>
            <a:r>
              <a:rPr lang="it-IT" dirty="0" smtClean="0"/>
              <a:t>Presidente Comitato Organizzatore</a:t>
            </a:r>
          </a:p>
          <a:p>
            <a:r>
              <a:rPr lang="it-IT" dirty="0" smtClean="0"/>
              <a:t> </a:t>
            </a:r>
            <a:r>
              <a:rPr lang="it-IT" dirty="0" err="1" smtClean="0"/>
              <a:t>tel</a:t>
            </a:r>
            <a:r>
              <a:rPr lang="it-IT" dirty="0" smtClean="0"/>
              <a:t>: </a:t>
            </a:r>
            <a:r>
              <a:rPr lang="it-IT" dirty="0"/>
              <a:t>+ +39 331 9234125</a:t>
            </a: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b="1" dirty="0" smtClean="0">
                <a:solidFill>
                  <a:schemeClr val="accent1"/>
                </a:solidFill>
              </a:rPr>
              <a:t>BONDESAN Matteo</a:t>
            </a:r>
            <a:r>
              <a:rPr lang="it-IT" b="1" dirty="0" smtClean="0">
                <a:solidFill>
                  <a:schemeClr val="accent1"/>
                </a:solidFill>
              </a:rPr>
              <a:t> </a:t>
            </a:r>
            <a:r>
              <a:rPr lang="it-IT" b="1" dirty="0" smtClean="0">
                <a:solidFill>
                  <a:schemeClr val="accent1"/>
                </a:solidFill>
              </a:rPr>
              <a:t>(ITA)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DOF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83568" y="2276872"/>
            <a:ext cx="252028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COMITATO ORGANIZZATORE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55576" y="4964081"/>
            <a:ext cx="252028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COLLEGIO di GIURIA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21621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050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unshineracers-nals.it/wpsr/wp-content/uploads/2013/09/Track-202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263" y="188640"/>
            <a:ext cx="8669463" cy="613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868144" y="4941168"/>
            <a:ext cx="3038587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it-IT" b="1" dirty="0" smtClean="0">
              <a:solidFill>
                <a:srgbClr val="141412"/>
              </a:solidFill>
              <a:latin typeface="Source Sans Pro"/>
            </a:endParaRPr>
          </a:p>
          <a:p>
            <a:r>
              <a:rPr lang="it-IT" b="1" dirty="0" smtClean="0">
                <a:solidFill>
                  <a:srgbClr val="141412"/>
                </a:solidFill>
                <a:latin typeface="Source Sans Pro"/>
              </a:rPr>
              <a:t>Dati </a:t>
            </a:r>
            <a:r>
              <a:rPr lang="it-IT" b="1" dirty="0">
                <a:solidFill>
                  <a:srgbClr val="141412"/>
                </a:solidFill>
                <a:latin typeface="Source Sans Pro"/>
              </a:rPr>
              <a:t>tecnici:</a:t>
            </a:r>
            <a:br>
              <a:rPr lang="it-IT" b="1" dirty="0">
                <a:solidFill>
                  <a:srgbClr val="141412"/>
                </a:solidFill>
                <a:latin typeface="Source Sans Pro"/>
              </a:rPr>
            </a:br>
            <a:r>
              <a:rPr lang="it-IT" dirty="0">
                <a:solidFill>
                  <a:srgbClr val="141412"/>
                </a:solidFill>
                <a:latin typeface="Source Sans Pro"/>
              </a:rPr>
              <a:t>lunghezza: </a:t>
            </a:r>
            <a:r>
              <a:rPr lang="it-IT" dirty="0" smtClean="0">
                <a:solidFill>
                  <a:srgbClr val="141412"/>
                </a:solidFill>
                <a:latin typeface="Source Sans Pro"/>
              </a:rPr>
              <a:t>3,8 </a:t>
            </a:r>
            <a:r>
              <a:rPr lang="it-IT" dirty="0">
                <a:solidFill>
                  <a:srgbClr val="141412"/>
                </a:solidFill>
                <a:latin typeface="Source Sans Pro"/>
              </a:rPr>
              <a:t>km/giro</a:t>
            </a:r>
            <a:r>
              <a:rPr lang="it-IT" dirty="0"/>
              <a:t/>
            </a:r>
            <a:br>
              <a:rPr lang="it-IT" dirty="0"/>
            </a:br>
            <a:r>
              <a:rPr lang="it-IT" dirty="0">
                <a:solidFill>
                  <a:srgbClr val="141412"/>
                </a:solidFill>
                <a:latin typeface="Source Sans Pro"/>
              </a:rPr>
              <a:t>dislivello:    180 </a:t>
            </a:r>
            <a:r>
              <a:rPr lang="it-IT" dirty="0" smtClean="0">
                <a:solidFill>
                  <a:srgbClr val="141412"/>
                </a:solidFill>
                <a:latin typeface="Source Sans Pro"/>
              </a:rPr>
              <a:t>m/giro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899338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076597" y="496186"/>
            <a:ext cx="553869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PROGRAMMA GARA GIOVANILE</a:t>
            </a:r>
            <a:endParaRPr lang="it-IT" sz="2800" b="1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4028354"/>
              </p:ext>
            </p:extLst>
          </p:nvPr>
        </p:nvGraphicFramePr>
        <p:xfrm>
          <a:off x="3818377" y="1484514"/>
          <a:ext cx="5043510" cy="1432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326">
                  <a:extLst>
                    <a:ext uri="{9D8B030D-6E8A-4147-A177-3AD203B41FA5}">
                      <a16:colId xmlns:a16="http://schemas.microsoft.com/office/drawing/2014/main" xmlns="" val="3808238579"/>
                    </a:ext>
                  </a:extLst>
                </a:gridCol>
                <a:gridCol w="766324">
                  <a:extLst>
                    <a:ext uri="{9D8B030D-6E8A-4147-A177-3AD203B41FA5}">
                      <a16:colId xmlns:a16="http://schemas.microsoft.com/office/drawing/2014/main" xmlns="" val="1918874202"/>
                    </a:ext>
                  </a:extLst>
                </a:gridCol>
                <a:gridCol w="3510860">
                  <a:extLst>
                    <a:ext uri="{9D8B030D-6E8A-4147-A177-3AD203B41FA5}">
                      <a16:colId xmlns:a16="http://schemas.microsoft.com/office/drawing/2014/main" xmlns="" val="1535910871"/>
                    </a:ext>
                  </a:extLst>
                </a:gridCol>
              </a:tblGrid>
              <a:tr h="23315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Dalle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Alle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3071458"/>
                  </a:ext>
                </a:extLst>
              </a:tr>
              <a:tr h="337779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16:30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18:30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VERIFICA TESSERE</a:t>
                      </a:r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95228366"/>
                  </a:ext>
                </a:extLst>
              </a:tr>
              <a:tr h="797217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FF0000"/>
                          </a:solidFill>
                        </a:rPr>
                        <a:t>8:00</a:t>
                      </a:r>
                      <a:endParaRPr lang="it-IT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VERIFICA TESSERE </a:t>
                      </a:r>
                    </a:p>
                    <a:p>
                      <a:r>
                        <a:rPr lang="it-IT" baseline="0" dirty="0" smtClean="0"/>
                        <a:t>Sino a 1 ora prima della partenza</a:t>
                      </a:r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88282003"/>
                  </a:ext>
                </a:extLst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308232" y="2134597"/>
            <a:ext cx="349731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VERIFICA TESSERE  RITIRO NUMERI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123728" y="1738507"/>
            <a:ext cx="1656182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 smtClean="0"/>
              <a:t>06 </a:t>
            </a:r>
            <a:r>
              <a:rPr lang="it-IT" sz="1600" dirty="0" smtClean="0"/>
              <a:t>aprile </a:t>
            </a:r>
            <a:r>
              <a:rPr lang="it-IT" sz="1600" dirty="0" smtClean="0"/>
              <a:t>2024</a:t>
            </a:r>
            <a:endParaRPr lang="it-IT" sz="16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123728" y="2548816"/>
            <a:ext cx="1656182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 smtClean="0"/>
              <a:t>07 </a:t>
            </a:r>
            <a:r>
              <a:rPr lang="it-IT" sz="1600" dirty="0" smtClean="0"/>
              <a:t>aprile </a:t>
            </a:r>
            <a:r>
              <a:rPr lang="it-IT" sz="1600" dirty="0" smtClean="0"/>
              <a:t>2024</a:t>
            </a:r>
            <a:endParaRPr lang="it-IT" sz="16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832" y="188640"/>
            <a:ext cx="2162175" cy="1304925"/>
          </a:xfrm>
          <a:prstGeom prst="rect">
            <a:avLst/>
          </a:prstGeom>
        </p:spPr>
      </p:pic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152931"/>
              </p:ext>
            </p:extLst>
          </p:nvPr>
        </p:nvGraphicFramePr>
        <p:xfrm>
          <a:off x="5589949" y="3068960"/>
          <a:ext cx="3251227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835">
                  <a:extLst>
                    <a:ext uri="{9D8B030D-6E8A-4147-A177-3AD203B41FA5}">
                      <a16:colId xmlns:a16="http://schemas.microsoft.com/office/drawing/2014/main" xmlns="" val="311768523"/>
                    </a:ext>
                  </a:extLst>
                </a:gridCol>
                <a:gridCol w="2042328">
                  <a:extLst>
                    <a:ext uri="{9D8B030D-6E8A-4147-A177-3AD203B41FA5}">
                      <a16:colId xmlns:a16="http://schemas.microsoft.com/office/drawing/2014/main" xmlns="" val="318253538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31289892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Ore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categoria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Giri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7786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9:30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Donne</a:t>
                      </a:r>
                      <a:r>
                        <a:rPr lang="it-IT" baseline="0" dirty="0" smtClean="0"/>
                        <a:t> Allieve 2^ anno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38554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baseline="0" dirty="0" smtClean="0"/>
                        <a:t>Donne Allieve 1^ anno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59451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aseline="0" dirty="0" smtClean="0"/>
                        <a:t>Donne Esordienti 2^ anno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23704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Donne Esordienti 1^</a:t>
                      </a:r>
                      <a:r>
                        <a:rPr lang="it-IT" baseline="0" dirty="0" smtClean="0"/>
                        <a:t> anno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80918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10:30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Esordienti 1^ anno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2+GL</a:t>
                      </a:r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58164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11:30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Esordienti </a:t>
                      </a:r>
                      <a:r>
                        <a:rPr lang="it-IT" baseline="0" dirty="0" smtClean="0"/>
                        <a:t>2^ anno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2+GL</a:t>
                      </a:r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06811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12:30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Allievi 1^ anno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3+GL</a:t>
                      </a:r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68700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13:30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Allievi 2^ anno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3+GL</a:t>
                      </a:r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34181446"/>
                  </a:ext>
                </a:extLst>
              </a:tr>
            </a:tbl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1043608" y="4014374"/>
            <a:ext cx="346723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CHIAMATA IN GRIGLIA </a:t>
            </a:r>
            <a:br>
              <a:rPr lang="it-IT" dirty="0" smtClean="0"/>
            </a:br>
            <a:r>
              <a:rPr lang="it-IT" dirty="0" smtClean="0"/>
              <a:t>15 MIN PRIMA DI OGNI PARTENZA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7520" y="5618432"/>
            <a:ext cx="5522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 smtClean="0">
                <a:solidFill>
                  <a:srgbClr val="FF0000"/>
                </a:solidFill>
              </a:rPr>
              <a:t>Il numero dei giri sarà confermato al momento della partenza</a:t>
            </a:r>
            <a:endParaRPr lang="it-IT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004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"/>
          <p:cNvSpPr txBox="1">
            <a:spLocks/>
          </p:cNvSpPr>
          <p:nvPr/>
        </p:nvSpPr>
        <p:spPr>
          <a:xfrm>
            <a:off x="1159969" y="757532"/>
            <a:ext cx="7750199" cy="504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- </a:t>
            </a:r>
            <a:r>
              <a:rPr lang="en-US" b="1" dirty="0" err="1" smtClean="0"/>
              <a:t>Cerimonia</a:t>
            </a:r>
            <a:r>
              <a:rPr lang="en-US" b="1" dirty="0" smtClean="0"/>
              <a:t> di </a:t>
            </a:r>
            <a:r>
              <a:rPr lang="en-US" b="1" dirty="0" err="1" smtClean="0"/>
              <a:t>premiazione</a:t>
            </a:r>
            <a:r>
              <a:rPr lang="en-US" b="1" dirty="0" smtClean="0"/>
              <a:t> -</a:t>
            </a:r>
            <a:endParaRPr lang="en-US" b="1" dirty="0"/>
          </a:p>
        </p:txBody>
      </p:sp>
      <p:sp>
        <p:nvSpPr>
          <p:cNvPr id="6" name="Rettangolo 5"/>
          <p:cNvSpPr/>
          <p:nvPr/>
        </p:nvSpPr>
        <p:spPr>
          <a:xfrm>
            <a:off x="1164894" y="2017734"/>
            <a:ext cx="717622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800" dirty="0" smtClean="0"/>
              <a:t>Immediatamente dopo l’arrivo</a:t>
            </a:r>
            <a:endParaRPr lang="fr-FR" i="1" dirty="0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164894" y="3165457"/>
            <a:ext cx="717622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it-IT" sz="2800" dirty="0" smtClean="0"/>
              <a:t>Podio: </a:t>
            </a:r>
            <a:r>
              <a:rPr lang="it-IT" sz="2800" spc="-1" dirty="0" smtClean="0">
                <a:uFill>
                  <a:solidFill>
                    <a:srgbClr val="FFFFFF"/>
                  </a:solidFill>
                </a:uFill>
              </a:rPr>
              <a:t>primi 5 classificati</a:t>
            </a:r>
            <a:endParaRPr lang="it-IT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899592" y="4437112"/>
            <a:ext cx="744153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Il montepremi sarà </a:t>
            </a:r>
            <a:r>
              <a:rPr lang="it-IT" dirty="0" smtClean="0"/>
              <a:t>pagato in segreteria entro </a:t>
            </a:r>
            <a:r>
              <a:rPr lang="it-IT" dirty="0" smtClean="0"/>
              <a:t>le ore 16 del giorno </a:t>
            </a:r>
            <a:r>
              <a:rPr lang="it-IT" dirty="0" smtClean="0"/>
              <a:t>07/04/2024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21621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2652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"/>
          <p:cNvSpPr txBox="1">
            <a:spLocks/>
          </p:cNvSpPr>
          <p:nvPr/>
        </p:nvSpPr>
        <p:spPr>
          <a:xfrm>
            <a:off x="4067944" y="585894"/>
            <a:ext cx="4204928" cy="49318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126" b="1" dirty="0">
                <a:solidFill>
                  <a:srgbClr val="193078"/>
                </a:solidFill>
              </a:rPr>
              <a:t>- Antidoping </a:t>
            </a:r>
            <a:r>
              <a:rPr lang="fr-FR" sz="3126" b="1" dirty="0" smtClean="0">
                <a:solidFill>
                  <a:srgbClr val="193078"/>
                </a:solidFill>
              </a:rPr>
              <a:t>-</a:t>
            </a:r>
            <a:endParaRPr lang="fr-FR" sz="3126" b="1" dirty="0">
              <a:solidFill>
                <a:srgbClr val="193078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83568" y="1916832"/>
            <a:ext cx="7589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Prestare la massima attenzione!!!</a:t>
            </a:r>
          </a:p>
          <a:p>
            <a:endParaRPr lang="it-IT" dirty="0"/>
          </a:p>
          <a:p>
            <a:pPr algn="just"/>
            <a:r>
              <a:rPr lang="it-IT" dirty="0" smtClean="0"/>
              <a:t>Al termine della competizione in cui si è partecipato assicurarsi che non siano in atto dei controlli disposti dalla NADO ITA o dagli altri organismi statali preposti ai controlli medici antidoping.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827584" y="4437112"/>
            <a:ext cx="7445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Il locale antidoping è presso l’impianto sportivo </a:t>
            </a:r>
            <a:r>
              <a:rPr lang="it-IT" dirty="0"/>
              <a:t>di </a:t>
            </a:r>
            <a:r>
              <a:rPr lang="it-IT" dirty="0" err="1" smtClean="0"/>
              <a:t>Nalles</a:t>
            </a:r>
            <a:endParaRPr lang="it-IT" dirty="0" smtClean="0"/>
          </a:p>
          <a:p>
            <a:pPr algn="ctr"/>
            <a:r>
              <a:rPr lang="it-IT" dirty="0" smtClean="0"/>
              <a:t> seguire indicazioni dal race office 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21621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203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71604" y="2299102"/>
            <a:ext cx="6981825" cy="2786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Buona</a:t>
            </a: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gara</a:t>
            </a:r>
            <a:r>
              <a:rPr kumimoji="0" lang="en-US" altLang="en-US" sz="4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a </a:t>
            </a:r>
            <a:r>
              <a:rPr kumimoji="0" lang="en-US" altLang="en-US" sz="4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tutti</a:t>
            </a:r>
            <a:r>
              <a:rPr kumimoji="0" lang="en-US" altLang="en-US" sz="4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!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21621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4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3D1782E1F99442A2ECDA263557B289" ma:contentTypeVersion="2" ma:contentTypeDescription="Create a new document." ma:contentTypeScope="" ma:versionID="206732c624ab0ba1eccb49d09e9757fe">
  <xsd:schema xmlns:xsd="http://www.w3.org/2001/XMLSchema" xmlns:p="http://schemas.microsoft.com/office/2006/metadata/properties" xmlns:ns2="2cb109e0-bad9-42f5-8b9d-f9dd5e6a7848" targetNamespace="http://schemas.microsoft.com/office/2006/metadata/properties" ma:root="true" ma:fieldsID="1b298cc810267b8aab77990637be1e4e" ns2:_="">
    <xsd:import namespace="2cb109e0-bad9-42f5-8b9d-f9dd5e6a7848"/>
    <xsd:element name="properties">
      <xsd:complexType>
        <xsd:sequence>
          <xsd:element name="documentManagement">
            <xsd:complexType>
              <xsd:all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cb109e0-bad9-42f5-8b9d-f9dd5e6a7848" elementFormDefault="qualified">
    <xsd:import namespace="http://schemas.microsoft.com/office/2006/documentManagement/types"/>
    <xsd:element name="Status" ma:index="8" nillable="true" ma:displayName="Status" ma:format="Dropdown" ma:internalName="Status">
      <xsd:simpleType>
        <xsd:union memberTypes="dms:Text">
          <xsd:simpleType>
            <xsd:restriction base="dms:Choice">
              <xsd:enumeration value="New / Nouveau"/>
              <xsd:enumeration value="Updated / Mise à jou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Status xmlns="2cb109e0-bad9-42f5-8b9d-f9dd5e6a784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4D26FD-D835-4E96-A7FB-8B1EDAD7A8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b109e0-bad9-42f5-8b9d-f9dd5e6a784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CCE1F4B-ECD0-4C33-ADC2-5065486E42A4}">
  <ds:schemaRefs>
    <ds:schemaRef ds:uri="http://purl.org/dc/terms/"/>
    <ds:schemaRef ds:uri="2cb109e0-bad9-42f5-8b9d-f9dd5e6a7848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F65DD30-B7DE-449E-9DAF-B5932BCF6E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1443</TotalTime>
  <Words>228</Words>
  <Application>Microsoft Office PowerPoint</Application>
  <PresentationFormat>Presentazione su schermo (4:3)</PresentationFormat>
  <Paragraphs>71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.</dc:creator>
  <cp:lastModifiedBy>vitto_000</cp:lastModifiedBy>
  <cp:revision>124</cp:revision>
  <cp:lastPrinted>2019-04-04T07:38:11Z</cp:lastPrinted>
  <dcterms:created xsi:type="dcterms:W3CDTF">2016-09-14T14:10:42Z</dcterms:created>
  <dcterms:modified xsi:type="dcterms:W3CDTF">2024-04-06T14:37:03Z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0x010100E13D1782E1F99442A2ECDA263557B289</vt:lpwstr>
  </property>
</Properties>
</file>