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3" r:id="rId5"/>
    <p:sldId id="324" r:id="rId6"/>
    <p:sldId id="332" r:id="rId7"/>
    <p:sldId id="334" r:id="rId8"/>
    <p:sldId id="333" r:id="rId9"/>
    <p:sldId id="326" r:id="rId10"/>
    <p:sldId id="327" r:id="rId11"/>
    <p:sldId id="328" r:id="rId12"/>
    <p:sldId id="329" r:id="rId13"/>
    <p:sldId id="330" r:id="rId14"/>
    <p:sldId id="331" r:id="rId15"/>
    <p:sldId id="316" r:id="rId16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E5129-53DA-40F9-ACC8-2B7C7D2C11DA}" type="datetimeFigureOut">
              <a:rPr lang="it-IT" smtClean="0"/>
              <a:pPr/>
              <a:t>10/04/2026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3AE0F-4E2C-4E1B-A0B2-B18EE5DFC3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1822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E2D01-5261-4C1C-85CB-DEF5995C44FD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EBB77-E7FE-4893-9D0B-D4B50B25AF71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8019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EBB77-E7FE-4893-9D0B-D4B50B25AF7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378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  <p:pic>
        <p:nvPicPr>
          <p:cNvPr id="8" name="Picture 8" descr="left 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40993" cy="6845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172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110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4284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6483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8560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3645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0655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20663" y="979959"/>
            <a:ext cx="8743950" cy="5048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Picture 8" descr="left 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40993" cy="6873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494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7574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3180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5213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513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7664" y="1196752"/>
            <a:ext cx="7200800" cy="4310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 pitchFamily="34" charset="0"/>
              </a:rPr>
              <a:t>UCI Mountain Bike</a:t>
            </a:r>
            <a:r>
              <a:rPr lang="en-US" sz="3600" b="1" dirty="0">
                <a:latin typeface="Calibri" pitchFamily="34" charset="0"/>
              </a:rPr>
              <a:t/>
            </a:r>
            <a:br>
              <a:rPr lang="en-US" sz="3600" b="1" dirty="0">
                <a:latin typeface="Calibri" pitchFamily="34" charset="0"/>
              </a:rPr>
            </a:br>
            <a:r>
              <a:rPr lang="it-IT" dirty="0"/>
              <a:t> </a:t>
            </a:r>
          </a:p>
          <a:p>
            <a:r>
              <a:rPr lang="it-IT" dirty="0"/>
              <a:t> </a:t>
            </a:r>
            <a:r>
              <a:rPr lang="en-US" b="1" dirty="0">
                <a:solidFill>
                  <a:srgbClr val="FF0000"/>
                </a:solidFill>
              </a:rPr>
              <a:t>Marlene Südtirol Sunshine </a:t>
            </a:r>
            <a:r>
              <a:rPr lang="en-US" b="1" dirty="0" smtClean="0">
                <a:solidFill>
                  <a:srgbClr val="FF0000"/>
                </a:solidFill>
              </a:rPr>
              <a:t>Race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sz="2800" i="1" dirty="0"/>
              <a:t>Class </a:t>
            </a:r>
            <a:r>
              <a:rPr lang="it-IT" sz="2800" i="1" dirty="0" smtClean="0"/>
              <a:t>HC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4000" b="1" dirty="0">
                <a:latin typeface="Calibri" pitchFamily="34" charset="0"/>
              </a:rPr>
              <a:t/>
            </a:r>
            <a:br>
              <a:rPr lang="en-US" sz="4000" b="1" dirty="0">
                <a:latin typeface="Calibri" pitchFamily="34" charset="0"/>
              </a:rPr>
            </a:br>
            <a:r>
              <a:rPr lang="en-US" sz="3600" b="1" dirty="0">
                <a:latin typeface="Calibri" pitchFamily="34" charset="0"/>
              </a:rPr>
              <a:t>XCO Team Managers Meeting</a:t>
            </a:r>
          </a:p>
        </p:txBody>
      </p:sp>
    </p:spTree>
    <p:extLst>
      <p:ext uri="{BB962C8B-B14F-4D97-AF65-F5344CB8AC3E}">
        <p14:creationId xmlns="" xmlns:p14="http://schemas.microsoft.com/office/powerpoint/2010/main" val="531188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/>
          <p:cNvSpPr txBox="1">
            <a:spLocks/>
          </p:cNvSpPr>
          <p:nvPr/>
        </p:nvSpPr>
        <p:spPr>
          <a:xfrm>
            <a:off x="4067944" y="585894"/>
            <a:ext cx="4204928" cy="4931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126" b="1" dirty="0">
                <a:solidFill>
                  <a:srgbClr val="193078"/>
                </a:solidFill>
              </a:rPr>
              <a:t>- Antidoping information -</a:t>
            </a:r>
          </a:p>
        </p:txBody>
      </p:sp>
      <p:sp>
        <p:nvSpPr>
          <p:cNvPr id="9" name="Rettangolo 8"/>
          <p:cNvSpPr/>
          <p:nvPr/>
        </p:nvSpPr>
        <p:spPr>
          <a:xfrm>
            <a:off x="1384892" y="1676083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en-US" sz="1600" dirty="0"/>
              <a:t>A certain amount of testing could be conducted according to the WADA rules and the procedures and instructions of the national anti-doping agency</a:t>
            </a:r>
          </a:p>
        </p:txBody>
      </p:sp>
      <p:sp>
        <p:nvSpPr>
          <p:cNvPr id="6" name="Rettangolo 5"/>
          <p:cNvSpPr/>
          <p:nvPr/>
        </p:nvSpPr>
        <p:spPr>
          <a:xfrm>
            <a:off x="1392789" y="1272163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Pay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!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486118" y="4509120"/>
            <a:ext cx="72525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Attention</a:t>
            </a:r>
            <a:r>
              <a:rPr lang="it-IT" dirty="0"/>
              <a:t> !</a:t>
            </a:r>
          </a:p>
          <a:p>
            <a:pPr algn="just"/>
            <a:endParaRPr lang="it-IT" dirty="0"/>
          </a:p>
          <a:p>
            <a:pPr algn="just"/>
            <a:r>
              <a:rPr lang="fr-FR" sz="1600" dirty="0"/>
              <a:t>Un certain nombre de contrôles pourraient être effectués conformément aux règles de la WADA et aux procédures et instructions de l'agence nationale antidopage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2320413" y="3023351"/>
            <a:ext cx="5583966" cy="723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b="1" dirty="0"/>
              <a:t>Anti-doping rooms / </a:t>
            </a:r>
            <a:r>
              <a:rPr lang="it-IT" sz="1400" b="1" dirty="0" err="1"/>
              <a:t>Salles</a:t>
            </a:r>
            <a:r>
              <a:rPr lang="it-IT" sz="1400" b="1" dirty="0"/>
              <a:t> </a:t>
            </a:r>
            <a:r>
              <a:rPr lang="it-IT" sz="1400" b="1" dirty="0" err="1"/>
              <a:t>antidopage</a:t>
            </a:r>
            <a:endParaRPr lang="it-IT" sz="1400" b="1" dirty="0"/>
          </a:p>
          <a:p>
            <a:pPr algn="ctr"/>
            <a:r>
              <a:rPr lang="it-IT" sz="1350" b="1" dirty="0" err="1" smtClean="0">
                <a:solidFill>
                  <a:srgbClr val="FF0000"/>
                </a:solidFill>
              </a:rPr>
              <a:t>Sportzone</a:t>
            </a:r>
            <a:r>
              <a:rPr lang="it-IT" sz="1350" b="1" dirty="0" smtClean="0">
                <a:solidFill>
                  <a:srgbClr val="FF0000"/>
                </a:solidFill>
              </a:rPr>
              <a:t> Nals</a:t>
            </a:r>
            <a:endParaRPr lang="it-IT" sz="1350" b="1" dirty="0">
              <a:solidFill>
                <a:srgbClr val="FF0000"/>
              </a:solidFill>
            </a:endParaRPr>
          </a:p>
          <a:p>
            <a:pPr algn="ctr"/>
            <a:r>
              <a:rPr lang="it-IT" sz="1350" i="1" dirty="0" smtClean="0"/>
              <a:t>c/o Zona Sportiva di Nalles (</a:t>
            </a:r>
            <a:r>
              <a:rPr lang="it-IT" sz="1350" i="1" dirty="0" err="1" smtClean="0"/>
              <a:t>Bz</a:t>
            </a:r>
            <a:r>
              <a:rPr lang="it-IT" sz="1350" i="1" dirty="0" smtClean="0"/>
              <a:t>)</a:t>
            </a:r>
            <a:endParaRPr lang="it-IT" sz="1350" i="1" dirty="0"/>
          </a:p>
        </p:txBody>
      </p:sp>
    </p:spTree>
    <p:extLst>
      <p:ext uri="{BB962C8B-B14F-4D97-AF65-F5344CB8AC3E}">
        <p14:creationId xmlns="" xmlns:p14="http://schemas.microsoft.com/office/powerpoint/2010/main" val="144143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907704" y="836712"/>
            <a:ext cx="23758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/>
              <a:t>information and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724128" y="836712"/>
            <a:ext cx="24851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err="1"/>
              <a:t>informations</a:t>
            </a:r>
            <a:r>
              <a:rPr lang="it-IT" dirty="0"/>
              <a:t> et </a:t>
            </a:r>
            <a:r>
              <a:rPr lang="it-IT" dirty="0" err="1"/>
              <a:t>résultats</a:t>
            </a:r>
            <a:endParaRPr lang="it-IT" dirty="0"/>
          </a:p>
        </p:txBody>
      </p:sp>
      <p:pic>
        <p:nvPicPr>
          <p:cNvPr id="1026" name="Picture 2" descr="https://www.sunshineracers-nals.it/wp-content/uploads/2024/11/Log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88712"/>
            <a:ext cx="3206551" cy="2137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16832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195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07904" y="836712"/>
            <a:ext cx="3024336" cy="1588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Thank you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and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Good Luck !</a:t>
            </a:r>
          </a:p>
        </p:txBody>
      </p:sp>
      <p:sp>
        <p:nvSpPr>
          <p:cNvPr id="8" name="Rettangolo 7"/>
          <p:cNvSpPr/>
          <p:nvPr/>
        </p:nvSpPr>
        <p:spPr>
          <a:xfrm>
            <a:off x="3707904" y="4653137"/>
            <a:ext cx="302433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</a:p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</a:p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Bonne chance !</a:t>
            </a:r>
          </a:p>
        </p:txBody>
      </p:sp>
      <p:sp>
        <p:nvSpPr>
          <p:cNvPr id="2" name="AutoShape 2" descr="Immagine di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524642"/>
            <a:ext cx="1617821" cy="2081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4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7715092"/>
              </p:ext>
            </p:extLst>
          </p:nvPr>
        </p:nvGraphicFramePr>
        <p:xfrm>
          <a:off x="2089193" y="4006725"/>
          <a:ext cx="6431913" cy="23456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51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805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2606">
                <a:tc>
                  <a:txBody>
                    <a:bodyPr/>
                    <a:lstStyle/>
                    <a:p>
                      <a:r>
                        <a:rPr lang="it-IT" sz="1800" dirty="0"/>
                        <a:t>APCP</a:t>
                      </a:r>
                      <a:endParaRPr lang="it-IT" sz="1800" b="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smtClean="0"/>
                        <a:t>OLDANI Vittorio  (ITA)</a:t>
                      </a:r>
                      <a:endParaRPr lang="it-IT" sz="1800" b="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/>
                        <a:t>Secretary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smtClean="0"/>
                        <a:t>BORSINI Carmela (ITA)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/>
                        <a:t>Finish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smtClean="0"/>
                        <a:t>MENICUCCI Gianluca (ITA)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/>
                        <a:t>Member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smtClean="0"/>
                        <a:t>MOLLO Loredana (ITA)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8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 smtClean="0"/>
                        <a:t>Member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smtClean="0"/>
                        <a:t>SAINI Flavio (ITA)</a:t>
                      </a:r>
                      <a:endParaRPr lang="it-IT" sz="1800" baseline="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1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/>
                        <a:t>Member</a:t>
                      </a:r>
                      <a:endParaRPr lang="it-IT" sz="1800" dirty="0"/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smtClean="0"/>
                        <a:t>TOMADA Maurizio (ITA)</a:t>
                      </a:r>
                      <a:endParaRPr lang="it-IT" sz="1800" baseline="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0379983"/>
                  </a:ext>
                </a:extLst>
              </a:tr>
            </a:tbl>
          </a:graphicData>
        </a:graphic>
      </p:graphicFrame>
      <p:sp>
        <p:nvSpPr>
          <p:cNvPr id="7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331640" y="450839"/>
            <a:ext cx="7462167" cy="5048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sz="3000" b="1" dirty="0"/>
              <a:t>Staff </a:t>
            </a:r>
            <a:r>
              <a:rPr lang="it-IT" sz="3000" b="1" dirty="0" err="1"/>
              <a:t>organising</a:t>
            </a:r>
            <a:r>
              <a:rPr lang="it-IT" sz="3000" b="1" dirty="0"/>
              <a:t> the </a:t>
            </a:r>
            <a:r>
              <a:rPr lang="it-IT" sz="3000" b="1" dirty="0" err="1"/>
              <a:t>event</a:t>
            </a:r>
            <a:r>
              <a:rPr lang="it-IT" sz="3000" b="1" dirty="0"/>
              <a:t>:</a:t>
            </a:r>
          </a:p>
          <a:p>
            <a:pPr algn="l"/>
            <a:endParaRPr lang="fr-FR" b="1" dirty="0"/>
          </a:p>
        </p:txBody>
      </p:sp>
      <p:sp>
        <p:nvSpPr>
          <p:cNvPr id="8" name="Espace réservé du texte 1"/>
          <p:cNvSpPr txBox="1">
            <a:spLocks/>
          </p:cNvSpPr>
          <p:nvPr/>
        </p:nvSpPr>
        <p:spPr>
          <a:xfrm>
            <a:off x="1475656" y="2943950"/>
            <a:ext cx="4896545" cy="50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/>
              <a:t>Commissaires Panel </a:t>
            </a:r>
            <a:endParaRPr lang="fr-FR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2067482" y="3558473"/>
            <a:ext cx="6664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President of the Commissaires Panel: </a:t>
            </a:r>
            <a:r>
              <a:rPr lang="it-IT" alt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Schlichenmaier Jan (</a:t>
            </a:r>
            <a:r>
              <a:rPr lang="it-IT" altLang="en-US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GER) </a:t>
            </a:r>
            <a:endParaRPr lang="fr-CH" altLang="en-US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716016" y="1266362"/>
            <a:ext cx="401565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SUNSHINE RECERS NALS</a:t>
            </a:r>
            <a:endParaRPr lang="it-IT" dirty="0"/>
          </a:p>
          <a:p>
            <a:r>
              <a:rPr lang="it-IT" sz="1400" dirty="0" err="1" smtClean="0"/>
              <a:t>Contact</a:t>
            </a:r>
            <a:r>
              <a:rPr lang="it-IT" sz="1400" dirty="0" smtClean="0"/>
              <a:t>: </a:t>
            </a:r>
            <a:r>
              <a:rPr lang="it-IT" b="1" dirty="0" err="1" smtClean="0">
                <a:solidFill>
                  <a:schemeClr val="accent1"/>
                </a:solidFill>
              </a:rPr>
              <a:t>Pallweber</a:t>
            </a:r>
            <a:r>
              <a:rPr lang="it-IT" b="1" dirty="0" smtClean="0">
                <a:solidFill>
                  <a:schemeClr val="accent1"/>
                </a:solidFill>
              </a:rPr>
              <a:t> Florian </a:t>
            </a:r>
          </a:p>
          <a:p>
            <a:r>
              <a:rPr lang="it-IT" dirty="0" err="1" smtClean="0"/>
              <a:t>Tel</a:t>
            </a:r>
            <a:r>
              <a:rPr lang="it-IT" dirty="0" smtClean="0"/>
              <a:t> </a:t>
            </a:r>
            <a:r>
              <a:rPr lang="it-IT" dirty="0"/>
              <a:t>+39 </a:t>
            </a:r>
            <a:r>
              <a:rPr lang="it-IT" dirty="0" smtClean="0"/>
              <a:t>331 9234125</a:t>
            </a:r>
          </a:p>
          <a:p>
            <a:r>
              <a:rPr lang="it-IT" dirty="0" smtClean="0"/>
              <a:t>Email</a:t>
            </a:r>
            <a:r>
              <a:rPr lang="it-IT" dirty="0"/>
              <a:t>: </a:t>
            </a:r>
            <a:r>
              <a:rPr lang="it-IT" dirty="0" smtClean="0"/>
              <a:t>info@sunshineracers-nals.it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2067482" y="955664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err="1">
                <a:solidFill>
                  <a:schemeClr val="accent1"/>
                </a:solidFill>
              </a:rPr>
              <a:t>Pallweber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smtClean="0">
                <a:solidFill>
                  <a:schemeClr val="accent1"/>
                </a:solidFill>
              </a:rPr>
              <a:t>Florian  (</a:t>
            </a:r>
            <a:r>
              <a:rPr lang="it-IT" b="1" dirty="0">
                <a:solidFill>
                  <a:schemeClr val="accent1"/>
                </a:solidFill>
              </a:rPr>
              <a:t>ITA</a:t>
            </a:r>
            <a:r>
              <a:rPr lang="it-IT" b="1" dirty="0" smtClean="0">
                <a:solidFill>
                  <a:schemeClr val="accent1"/>
                </a:solidFill>
              </a:rPr>
              <a:t>)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sz="1400" i="1" dirty="0" err="1" smtClean="0"/>
              <a:t>President</a:t>
            </a:r>
            <a:r>
              <a:rPr lang="it-IT" sz="1400" i="1" dirty="0" smtClean="0"/>
              <a:t> CO</a:t>
            </a:r>
          </a:p>
          <a:p>
            <a:endParaRPr lang="it-IT" sz="1100" b="1" dirty="0" smtClean="0">
              <a:solidFill>
                <a:schemeClr val="accent1"/>
              </a:solidFill>
            </a:endParaRPr>
          </a:p>
          <a:p>
            <a:r>
              <a:rPr lang="it-IT" b="1" dirty="0" err="1" smtClean="0">
                <a:solidFill>
                  <a:schemeClr val="accent1"/>
                </a:solidFill>
              </a:rPr>
              <a:t>Wieser</a:t>
            </a:r>
            <a:r>
              <a:rPr lang="it-IT" b="1" dirty="0" smtClean="0">
                <a:solidFill>
                  <a:schemeClr val="accent1"/>
                </a:solidFill>
              </a:rPr>
              <a:t> Rosa (ITA)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sz="1400" i="1" dirty="0" err="1" smtClean="0"/>
              <a:t>Secretary</a:t>
            </a:r>
            <a:endParaRPr lang="it-IT" sz="1400" i="1" dirty="0" smtClean="0"/>
          </a:p>
          <a:p>
            <a:endParaRPr lang="it-IT" sz="1100" dirty="0" smtClean="0"/>
          </a:p>
          <a:p>
            <a:r>
              <a:rPr lang="it-IT" b="1" dirty="0" smtClean="0">
                <a:solidFill>
                  <a:schemeClr val="accent1"/>
                </a:solidFill>
              </a:rPr>
              <a:t>BONDESAN Matteo (ITA)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400" i="1" dirty="0" smtClean="0"/>
              <a:t>DOF</a:t>
            </a:r>
            <a:endParaRPr lang="it-IT" sz="1400" i="1" dirty="0"/>
          </a:p>
        </p:txBody>
      </p:sp>
    </p:spTree>
    <p:extLst>
      <p:ext uri="{BB962C8B-B14F-4D97-AF65-F5344CB8AC3E}">
        <p14:creationId xmlns="" xmlns:p14="http://schemas.microsoft.com/office/powerpoint/2010/main" val="157308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331640" y="325224"/>
            <a:ext cx="302433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RACE CLASS   </a:t>
            </a:r>
            <a:r>
              <a:rPr lang="it-IT" sz="2400" b="1" dirty="0" smtClean="0">
                <a:solidFill>
                  <a:srgbClr val="FF0000"/>
                </a:solidFill>
              </a:rPr>
              <a:t>HC</a:t>
            </a:r>
          </a:p>
          <a:p>
            <a:pPr algn="ctr"/>
            <a:r>
              <a:rPr lang="it-IT" dirty="0"/>
              <a:t>UCI </a:t>
            </a:r>
            <a:r>
              <a:rPr lang="it-IT" dirty="0" smtClean="0"/>
              <a:t>POINTS SCALE MTB XCO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317" y="1151623"/>
            <a:ext cx="3505200" cy="56197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273" y="1372394"/>
            <a:ext cx="1209675" cy="5372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07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331640" y="325224"/>
            <a:ext cx="302433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RACE CLASS   </a:t>
            </a:r>
            <a:r>
              <a:rPr lang="it-IT" sz="2400" b="1" dirty="0" smtClean="0">
                <a:solidFill>
                  <a:srgbClr val="FF0000"/>
                </a:solidFill>
              </a:rPr>
              <a:t>HC</a:t>
            </a:r>
          </a:p>
          <a:p>
            <a:pPr algn="ctr"/>
            <a:r>
              <a:rPr lang="it-IT" dirty="0"/>
              <a:t>UCI MTB XCO </a:t>
            </a:r>
            <a:r>
              <a:rPr lang="it-IT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prize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money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€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148415"/>
            <a:ext cx="3752850" cy="421005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475656" y="5358465"/>
            <a:ext cx="75608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Payment</a:t>
            </a:r>
            <a:r>
              <a:rPr lang="it-IT" dirty="0"/>
              <a:t> of </a:t>
            </a:r>
            <a:r>
              <a:rPr lang="it-IT" dirty="0" err="1" smtClean="0"/>
              <a:t>prizes</a:t>
            </a:r>
            <a:r>
              <a:rPr lang="it-IT" dirty="0" smtClean="0"/>
              <a:t> / </a:t>
            </a:r>
            <a:r>
              <a:rPr lang="it-IT" i="1" dirty="0" err="1"/>
              <a:t>Paiement</a:t>
            </a:r>
            <a:r>
              <a:rPr lang="it-IT" i="1" dirty="0"/>
              <a:t> </a:t>
            </a:r>
            <a:r>
              <a:rPr lang="it-IT" i="1" dirty="0" err="1"/>
              <a:t>des</a:t>
            </a:r>
            <a:r>
              <a:rPr lang="it-IT" i="1" dirty="0"/>
              <a:t> </a:t>
            </a:r>
            <a:r>
              <a:rPr lang="it-IT" i="1" dirty="0" err="1"/>
              <a:t>prix</a:t>
            </a:r>
            <a:r>
              <a:rPr lang="it-IT" i="1" dirty="0"/>
              <a:t>: </a:t>
            </a:r>
          </a:p>
          <a:p>
            <a:r>
              <a:rPr lang="it-IT" sz="1400" dirty="0" err="1" smtClean="0"/>
              <a:t>at</a:t>
            </a:r>
            <a:r>
              <a:rPr lang="it-IT" sz="1400" dirty="0" smtClean="0"/>
              <a:t> </a:t>
            </a:r>
            <a:r>
              <a:rPr lang="it-IT" sz="1400" dirty="0"/>
              <a:t>the race office </a:t>
            </a:r>
            <a:r>
              <a:rPr lang="it-IT" sz="1400" dirty="0" err="1" smtClean="0"/>
              <a:t>immediately</a:t>
            </a:r>
            <a:r>
              <a:rPr lang="it-IT" sz="1400" dirty="0" smtClean="0"/>
              <a:t> </a:t>
            </a:r>
            <a:r>
              <a:rPr lang="it-IT" sz="1400" dirty="0" err="1"/>
              <a:t>after</a:t>
            </a:r>
            <a:r>
              <a:rPr lang="it-IT" sz="1400" dirty="0"/>
              <a:t> the awards </a:t>
            </a:r>
            <a:r>
              <a:rPr lang="it-IT" sz="1400" dirty="0" err="1"/>
              <a:t>ceremony</a:t>
            </a:r>
            <a:r>
              <a:rPr lang="it-IT" sz="1400" dirty="0"/>
              <a:t> (and no </a:t>
            </a:r>
            <a:r>
              <a:rPr lang="it-IT" sz="1400" dirty="0" err="1"/>
              <a:t>later</a:t>
            </a:r>
            <a:r>
              <a:rPr lang="it-IT" sz="1400" dirty="0"/>
              <a:t> </a:t>
            </a:r>
            <a:r>
              <a:rPr lang="it-IT" sz="1400" dirty="0" err="1"/>
              <a:t>than</a:t>
            </a:r>
            <a:r>
              <a:rPr lang="it-IT" sz="1400" dirty="0"/>
              <a:t> 6:00 PM on </a:t>
            </a:r>
            <a:r>
              <a:rPr lang="it-IT" sz="1400" dirty="0" smtClean="0"/>
              <a:t>11/04/2026)</a:t>
            </a:r>
            <a:r>
              <a:rPr lang="it-IT" sz="1400" dirty="0"/>
              <a:t> </a:t>
            </a:r>
            <a:r>
              <a:rPr lang="it-IT" sz="1400" i="1" dirty="0" err="1"/>
              <a:t>au</a:t>
            </a:r>
            <a:r>
              <a:rPr lang="it-IT" sz="1400" i="1" dirty="0"/>
              <a:t> bureau de la </a:t>
            </a:r>
            <a:r>
              <a:rPr lang="it-IT" sz="1400" i="1" dirty="0" err="1"/>
              <a:t>course</a:t>
            </a:r>
            <a:r>
              <a:rPr lang="it-IT" sz="1400" i="1" dirty="0"/>
              <a:t> </a:t>
            </a:r>
            <a:r>
              <a:rPr lang="it-IT" sz="1400" i="1" dirty="0" err="1"/>
              <a:t>immédiatement</a:t>
            </a:r>
            <a:r>
              <a:rPr lang="it-IT" sz="1400" i="1" dirty="0"/>
              <a:t> </a:t>
            </a:r>
            <a:r>
              <a:rPr lang="it-IT" sz="1400" i="1" dirty="0" err="1"/>
              <a:t>après</a:t>
            </a:r>
            <a:r>
              <a:rPr lang="it-IT" sz="1400" i="1" dirty="0"/>
              <a:t> la </a:t>
            </a:r>
            <a:r>
              <a:rPr lang="it-IT" sz="1400" i="1" dirty="0" err="1"/>
              <a:t>cérémonie</a:t>
            </a:r>
            <a:r>
              <a:rPr lang="it-IT" sz="1400" i="1" dirty="0"/>
              <a:t> (et </a:t>
            </a:r>
            <a:r>
              <a:rPr lang="it-IT" sz="1400" i="1" dirty="0" err="1"/>
              <a:t>au</a:t>
            </a:r>
            <a:r>
              <a:rPr lang="it-IT" sz="1400" i="1" dirty="0"/>
              <a:t> plus </a:t>
            </a:r>
            <a:r>
              <a:rPr lang="it-IT" sz="1400" i="1" dirty="0" err="1"/>
              <a:t>tard</a:t>
            </a:r>
            <a:r>
              <a:rPr lang="it-IT" sz="1400" i="1" dirty="0"/>
              <a:t> à 18 h le 11/04/2026</a:t>
            </a:r>
            <a:r>
              <a:rPr lang="it-IT" sz="1400" i="1" dirty="0" smtClean="0"/>
              <a:t>)</a:t>
            </a:r>
            <a:endParaRPr lang="it-IT" sz="1400" i="1" dirty="0"/>
          </a:p>
          <a:p>
            <a:endParaRPr lang="it-IT" sz="1400" i="1" dirty="0"/>
          </a:p>
        </p:txBody>
      </p:sp>
    </p:spTree>
    <p:extLst>
      <p:ext uri="{BB962C8B-B14F-4D97-AF65-F5344CB8AC3E}">
        <p14:creationId xmlns="" xmlns:p14="http://schemas.microsoft.com/office/powerpoint/2010/main" val="167147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331640" y="325224"/>
            <a:ext cx="302433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RACE CLASS   </a:t>
            </a:r>
            <a:r>
              <a:rPr lang="it-IT" sz="2400" b="1" dirty="0" smtClean="0">
                <a:solidFill>
                  <a:srgbClr val="FF0000"/>
                </a:solidFill>
              </a:rPr>
              <a:t>HC</a:t>
            </a:r>
          </a:p>
          <a:p>
            <a:pPr algn="ctr"/>
            <a:r>
              <a:rPr lang="it-IT" dirty="0"/>
              <a:t>UCI MTB XCO </a:t>
            </a:r>
            <a:r>
              <a:rPr lang="it-IT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prize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money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€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57" y="1957296"/>
            <a:ext cx="485775" cy="33051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683" y="1230927"/>
            <a:ext cx="5772150" cy="41529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516832" y="5409227"/>
            <a:ext cx="51485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err="1">
                <a:solidFill>
                  <a:schemeClr val="accent1"/>
                </a:solidFill>
              </a:rPr>
              <a:t>Paid</a:t>
            </a:r>
            <a:r>
              <a:rPr lang="it-IT" sz="1400" b="1" dirty="0">
                <a:solidFill>
                  <a:schemeClr val="accent1"/>
                </a:solidFill>
              </a:rPr>
              <a:t> by </a:t>
            </a:r>
            <a:r>
              <a:rPr lang="it-IT" sz="1400" b="1" dirty="0" err="1">
                <a:solidFill>
                  <a:schemeClr val="accent1"/>
                </a:solidFill>
              </a:rPr>
              <a:t>bank</a:t>
            </a:r>
            <a:r>
              <a:rPr lang="it-IT" sz="1400" b="1" dirty="0">
                <a:solidFill>
                  <a:schemeClr val="accent1"/>
                </a:solidFill>
              </a:rPr>
              <a:t> transfer</a:t>
            </a:r>
          </a:p>
          <a:p>
            <a:r>
              <a:rPr lang="it-IT" sz="1400" b="1" dirty="0">
                <a:solidFill>
                  <a:schemeClr val="accent1"/>
                </a:solidFill>
              </a:rPr>
              <a:t>        REMEMBER TO COMMUNICATE IBAN </a:t>
            </a:r>
            <a:r>
              <a:rPr lang="it-IT" sz="1400" b="1" dirty="0" smtClean="0">
                <a:solidFill>
                  <a:schemeClr val="accent1"/>
                </a:solidFill>
              </a:rPr>
              <a:t>in race office</a:t>
            </a:r>
            <a:endParaRPr lang="it-IT" sz="1400" b="1" dirty="0">
              <a:solidFill>
                <a:schemeClr val="accent1"/>
              </a:solidFill>
            </a:endParaRPr>
          </a:p>
          <a:p>
            <a:endParaRPr lang="it-IT" sz="1400" b="1" dirty="0">
              <a:solidFill>
                <a:schemeClr val="accent1"/>
              </a:solidFill>
            </a:endParaRPr>
          </a:p>
          <a:p>
            <a:r>
              <a:rPr lang="fr-FR" sz="1400" b="1" dirty="0">
                <a:solidFill>
                  <a:schemeClr val="accent1"/>
                </a:solidFill>
              </a:rPr>
              <a:t>Payé par transfert bancaire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          RAPPELER DE COMMUNIQUER L'IBAN au bureau de la course </a:t>
            </a:r>
            <a:endParaRPr lang="it-IT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18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547664" y="476672"/>
            <a:ext cx="2880103" cy="504825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fr-FR" b="1" dirty="0"/>
              <a:t>- Course configuration -</a:t>
            </a:r>
          </a:p>
        </p:txBody>
      </p:sp>
      <p:pic>
        <p:nvPicPr>
          <p:cNvPr id="9" name="Picture 2" descr="http://www.sunshineracers-nals.it/wpsr/wp-content/uploads/2013/09/Track-202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6815790" cy="4819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468883" y="4467133"/>
            <a:ext cx="303858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t-IT" b="1" dirty="0" smtClean="0">
              <a:solidFill>
                <a:srgbClr val="141412"/>
              </a:solidFill>
              <a:latin typeface="Source Sans Pro"/>
            </a:endParaRPr>
          </a:p>
          <a:p>
            <a:r>
              <a:rPr lang="it-IT" b="1" dirty="0" smtClean="0">
                <a:solidFill>
                  <a:srgbClr val="141412"/>
                </a:solidFill>
                <a:latin typeface="Source Sans Pro"/>
              </a:rPr>
              <a:t>Dati </a:t>
            </a:r>
            <a:r>
              <a:rPr lang="it-IT" b="1" dirty="0">
                <a:solidFill>
                  <a:srgbClr val="141412"/>
                </a:solidFill>
                <a:latin typeface="Source Sans Pro"/>
              </a:rPr>
              <a:t>tecnici:</a:t>
            </a:r>
            <a:br>
              <a:rPr lang="it-IT" b="1" dirty="0">
                <a:solidFill>
                  <a:srgbClr val="141412"/>
                </a:solidFill>
                <a:latin typeface="Source Sans Pro"/>
              </a:rPr>
            </a:br>
            <a:r>
              <a:rPr lang="it-IT" dirty="0">
                <a:solidFill>
                  <a:srgbClr val="141412"/>
                </a:solidFill>
                <a:latin typeface="Source Sans Pro"/>
              </a:rPr>
              <a:t>lunghezza: </a:t>
            </a:r>
            <a:r>
              <a:rPr lang="it-IT" dirty="0" smtClean="0">
                <a:solidFill>
                  <a:srgbClr val="141412"/>
                </a:solidFill>
                <a:latin typeface="Source Sans Pro"/>
              </a:rPr>
              <a:t>3,8 </a:t>
            </a:r>
            <a:r>
              <a:rPr lang="it-IT" dirty="0">
                <a:solidFill>
                  <a:srgbClr val="141412"/>
                </a:solidFill>
                <a:latin typeface="Source Sans Pro"/>
              </a:rPr>
              <a:t>km/giro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solidFill>
                  <a:srgbClr val="141412"/>
                </a:solidFill>
                <a:latin typeface="Source Sans Pro"/>
              </a:rPr>
              <a:t>dislivello:    180 </a:t>
            </a:r>
            <a:r>
              <a:rPr lang="it-IT" dirty="0" smtClean="0">
                <a:solidFill>
                  <a:srgbClr val="141412"/>
                </a:solidFill>
                <a:latin typeface="Source Sans Pro"/>
              </a:rPr>
              <a:t>m/giro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99853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139897" y="374322"/>
            <a:ext cx="7750199" cy="504825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r-FR" b="1" dirty="0"/>
              <a:t>- Schedule / Programme -</a:t>
            </a:r>
          </a:p>
        </p:txBody>
      </p:sp>
      <p:sp>
        <p:nvSpPr>
          <p:cNvPr id="7" name="Rettangolo 6"/>
          <p:cNvSpPr/>
          <p:nvPr/>
        </p:nvSpPr>
        <p:spPr>
          <a:xfrm>
            <a:off x="6283426" y="4005064"/>
            <a:ext cx="2571159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The </a:t>
            </a:r>
            <a:r>
              <a:rPr lang="en-US" sz="1600" dirty="0"/>
              <a:t>number of laps will be confirmed at the </a:t>
            </a:r>
            <a:r>
              <a:rPr lang="en-US" sz="1600" dirty="0" smtClean="0"/>
              <a:t>start</a:t>
            </a:r>
          </a:p>
          <a:p>
            <a:pPr algn="ctr"/>
            <a:endParaRPr lang="en-US" sz="1600" dirty="0"/>
          </a:p>
          <a:p>
            <a:pPr algn="ctr"/>
            <a:r>
              <a:rPr lang="fr-FR" sz="1600" i="1" dirty="0" smtClean="0"/>
              <a:t>Le </a:t>
            </a:r>
            <a:r>
              <a:rPr lang="fr-FR" sz="1600" i="1" dirty="0"/>
              <a:t>nombre de tours sera confirmé au départ</a:t>
            </a:r>
            <a:r>
              <a:rPr lang="fr-FR" sz="1400" dirty="0" smtClean="0"/>
              <a:t>.</a:t>
            </a:r>
          </a:p>
          <a:p>
            <a:pPr algn="ctr"/>
            <a:endParaRPr lang="it-IT" sz="1400" dirty="0"/>
          </a:p>
        </p:txBody>
      </p:sp>
      <p:sp>
        <p:nvSpPr>
          <p:cNvPr id="11" name="Espace réservé du texte 1"/>
          <p:cNvSpPr txBox="1">
            <a:spLocks/>
          </p:cNvSpPr>
          <p:nvPr/>
        </p:nvSpPr>
        <p:spPr>
          <a:xfrm>
            <a:off x="1403648" y="914904"/>
            <a:ext cx="2461033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FF0000"/>
                </a:solidFill>
                <a:latin typeface="Arial Nova Light" panose="020B0304020202020204" pitchFamily="34" charset="0"/>
              </a:rPr>
              <a:t>11 </a:t>
            </a:r>
            <a:r>
              <a:rPr lang="fr-FR" dirty="0">
                <a:solidFill>
                  <a:srgbClr val="FF0000"/>
                </a:solidFill>
                <a:latin typeface="Arial Nova Light" panose="020B0304020202020204" pitchFamily="34" charset="0"/>
              </a:rPr>
              <a:t>/ </a:t>
            </a:r>
            <a:r>
              <a:rPr lang="fr-FR" dirty="0" smtClean="0">
                <a:solidFill>
                  <a:srgbClr val="FF0000"/>
                </a:solidFill>
                <a:latin typeface="Arial Nova Light" panose="020B0304020202020204" pitchFamily="34" charset="0"/>
              </a:rPr>
              <a:t>04 </a:t>
            </a:r>
            <a:r>
              <a:rPr lang="fr-FR" dirty="0">
                <a:solidFill>
                  <a:srgbClr val="FF0000"/>
                </a:solidFill>
                <a:latin typeface="Arial Nova Light" panose="020B0304020202020204" pitchFamily="34" charset="0"/>
              </a:rPr>
              <a:t>/ </a:t>
            </a:r>
            <a:r>
              <a:rPr lang="fr-FR" dirty="0" smtClean="0">
                <a:solidFill>
                  <a:srgbClr val="FF0000"/>
                </a:solidFill>
                <a:latin typeface="Arial Nova Light" panose="020B0304020202020204" pitchFamily="34" charset="0"/>
              </a:rPr>
              <a:t>2026</a:t>
            </a:r>
            <a:endParaRPr lang="fr-FR" dirty="0">
              <a:latin typeface="Arial Nova Light" panose="020B0304020202020204" pitchFamily="34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8820152"/>
              </p:ext>
            </p:extLst>
          </p:nvPr>
        </p:nvGraphicFramePr>
        <p:xfrm>
          <a:off x="1584673" y="1419729"/>
          <a:ext cx="7286678" cy="73152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2927154">
                  <a:extLst>
                    <a:ext uri="{9D8B030D-6E8A-4147-A177-3AD203B41FA5}">
                      <a16:colId xmlns="" xmlns:a16="http://schemas.microsoft.com/office/drawing/2014/main" val="3049149499"/>
                    </a:ext>
                  </a:extLst>
                </a:gridCol>
                <a:gridCol w="4359524">
                  <a:extLst>
                    <a:ext uri="{9D8B030D-6E8A-4147-A177-3AD203B41FA5}">
                      <a16:colId xmlns="" xmlns:a16="http://schemas.microsoft.com/office/drawing/2014/main" val="2284472112"/>
                    </a:ext>
                  </a:extLst>
                </a:gridCol>
              </a:tblGrid>
              <a:tr h="273545">
                <a:tc rowSpan="2"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UCI Race </a:t>
                      </a:r>
                      <a:r>
                        <a:rPr lang="it-IT" b="0" dirty="0" err="1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Registration</a:t>
                      </a:r>
                      <a:endParaRPr lang="it-IT" b="0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from 7:30 am until 1 hour before start</a:t>
                      </a:r>
                      <a:endParaRPr lang="it-IT" b="0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7300355"/>
                  </a:ext>
                </a:extLst>
              </a:tr>
              <a:tr h="273545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de 7:30 jusqu'à 1 heure avant le départ</a:t>
                      </a:r>
                      <a:endParaRPr lang="it-IT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2678182"/>
                  </a:ext>
                </a:extLst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2775575"/>
              </p:ext>
            </p:extLst>
          </p:nvPr>
        </p:nvGraphicFramePr>
        <p:xfrm>
          <a:off x="1597492" y="2212772"/>
          <a:ext cx="7286678" cy="64008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2927154">
                  <a:extLst>
                    <a:ext uri="{9D8B030D-6E8A-4147-A177-3AD203B41FA5}">
                      <a16:colId xmlns="" xmlns:a16="http://schemas.microsoft.com/office/drawing/2014/main" val="3049149499"/>
                    </a:ext>
                  </a:extLst>
                </a:gridCol>
                <a:gridCol w="4359524">
                  <a:extLst>
                    <a:ext uri="{9D8B030D-6E8A-4147-A177-3AD203B41FA5}">
                      <a16:colId xmlns="" xmlns:a16="http://schemas.microsoft.com/office/drawing/2014/main" val="2284472112"/>
                    </a:ext>
                  </a:extLst>
                </a:gridCol>
              </a:tblGrid>
              <a:tr h="547090">
                <a:tc>
                  <a:txBody>
                    <a:bodyPr/>
                    <a:lstStyle/>
                    <a:p>
                      <a:r>
                        <a:rPr lang="it-IT" b="0" dirty="0" err="1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Official</a:t>
                      </a:r>
                      <a:r>
                        <a:rPr lang="it-IT" b="0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 training</a:t>
                      </a:r>
                      <a:br>
                        <a:rPr lang="it-IT" b="0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</a:br>
                      <a:r>
                        <a:rPr lang="it-IT" b="0" dirty="0" err="1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Entraînement</a:t>
                      </a:r>
                      <a:r>
                        <a:rPr lang="it-IT" b="0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 </a:t>
                      </a:r>
                      <a:r>
                        <a:rPr lang="it-IT" b="0" dirty="0" err="1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officiel</a:t>
                      </a:r>
                      <a:endParaRPr lang="it-IT" b="0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8:00 – 8:45</a:t>
                      </a:r>
                      <a:endParaRPr lang="it-IT" b="0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7300355"/>
                  </a:ext>
                </a:extLst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9759951"/>
              </p:ext>
            </p:extLst>
          </p:nvPr>
        </p:nvGraphicFramePr>
        <p:xfrm>
          <a:off x="1605177" y="3067293"/>
          <a:ext cx="4550999" cy="324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583">
                  <a:extLst>
                    <a:ext uri="{9D8B030D-6E8A-4147-A177-3AD203B41FA5}">
                      <a16:colId xmlns="" xmlns:a16="http://schemas.microsoft.com/office/drawing/2014/main" val="311768523"/>
                    </a:ext>
                  </a:extLst>
                </a:gridCol>
                <a:gridCol w="792087">
                  <a:extLst>
                    <a:ext uri="{9D8B030D-6E8A-4147-A177-3AD203B41FA5}">
                      <a16:colId xmlns="" xmlns:a16="http://schemas.microsoft.com/office/drawing/2014/main" val="3182535389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3128989259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3297362608"/>
                    </a:ext>
                  </a:extLst>
                </a:gridCol>
                <a:gridCol w="1080121">
                  <a:extLst>
                    <a:ext uri="{9D8B030D-6E8A-4147-A177-3AD203B41FA5}">
                      <a16:colId xmlns="" xmlns:a16="http://schemas.microsoft.com/office/drawing/2014/main" val="797836698"/>
                    </a:ext>
                  </a:extLst>
                </a:gridCol>
              </a:tblGrid>
              <a:tr h="503522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latin typeface="Arial Nova Light" panose="020B0304020202020204" pitchFamily="34" charset="0"/>
                        </a:rPr>
                        <a:t>h.</a:t>
                      </a:r>
                      <a:endParaRPr lang="it-IT" sz="1200" b="0" dirty="0"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latin typeface="Arial Nova Light" panose="020B0304020202020204" pitchFamily="34" charset="0"/>
                        </a:rPr>
                        <a:t>Race Course</a:t>
                      </a:r>
                      <a:endParaRPr lang="it-IT" sz="1200" b="0" dirty="0"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err="1" smtClean="0">
                          <a:latin typeface="Arial Nova Light" panose="020B0304020202020204" pitchFamily="34" charset="0"/>
                        </a:rPr>
                        <a:t>Lap</a:t>
                      </a:r>
                      <a:r>
                        <a:rPr lang="it-IT" sz="1200" b="0" dirty="0" smtClean="0">
                          <a:latin typeface="Arial Nova Light" panose="020B0304020202020204" pitchFamily="34" charset="0"/>
                        </a:rPr>
                        <a:t> Tour</a:t>
                      </a:r>
                      <a:endParaRPr lang="it-IT" sz="1200" b="0" dirty="0"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latin typeface="Arial Nova Light" panose="020B0304020202020204" pitchFamily="34" charset="0"/>
                        </a:rPr>
                        <a:t>Start </a:t>
                      </a:r>
                      <a:r>
                        <a:rPr lang="it-IT" sz="1200" b="0" dirty="0" err="1" smtClean="0">
                          <a:latin typeface="Arial Nova Light" panose="020B0304020202020204" pitchFamily="34" charset="0"/>
                        </a:rPr>
                        <a:t>lap</a:t>
                      </a:r>
                      <a:r>
                        <a:rPr lang="it-IT" sz="1200" b="0" baseline="0" dirty="0" smtClean="0">
                          <a:latin typeface="Arial Nova Light" panose="020B0304020202020204" pitchFamily="34" charset="0"/>
                        </a:rPr>
                        <a:t> </a:t>
                      </a:r>
                      <a:br>
                        <a:rPr lang="it-IT" sz="1200" b="0" baseline="0" dirty="0" smtClean="0">
                          <a:latin typeface="Arial Nova Light" panose="020B0304020202020204" pitchFamily="34" charset="0"/>
                        </a:rPr>
                      </a:br>
                      <a:r>
                        <a:rPr lang="it-IT" sz="1200" b="0" dirty="0" smtClean="0">
                          <a:latin typeface="Arial Nova Light" panose="020B0304020202020204" pitchFamily="34" charset="0"/>
                        </a:rPr>
                        <a:t>tour de </a:t>
                      </a:r>
                      <a:r>
                        <a:rPr lang="it-IT" sz="1200" b="0" dirty="0" err="1" smtClean="0">
                          <a:latin typeface="Arial Nova Light" panose="020B0304020202020204" pitchFamily="34" charset="0"/>
                        </a:rPr>
                        <a:t>départ</a:t>
                      </a:r>
                      <a:endParaRPr lang="it-IT" sz="1200" b="0" dirty="0"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err="1" smtClean="0">
                          <a:latin typeface="Arial Nova Light" panose="020B0304020202020204" pitchFamily="34" charset="0"/>
                        </a:rPr>
                        <a:t>total</a:t>
                      </a:r>
                      <a:r>
                        <a:rPr lang="it-IT" sz="1200" b="0" dirty="0" smtClean="0">
                          <a:latin typeface="Arial Nova Light" panose="020B0304020202020204" pitchFamily="34" charset="0"/>
                        </a:rPr>
                        <a:t> </a:t>
                      </a:r>
                      <a:r>
                        <a:rPr lang="it-IT" sz="1200" b="0" dirty="0" err="1" smtClean="0">
                          <a:latin typeface="Arial Nova Light" panose="020B0304020202020204" pitchFamily="34" charset="0"/>
                        </a:rPr>
                        <a:t>laps</a:t>
                      </a:r>
                      <a:r>
                        <a:rPr lang="it-IT" sz="1200" b="0" dirty="0" smtClean="0">
                          <a:latin typeface="Arial Nova Light" panose="020B03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it-IT" sz="1200" b="0" dirty="0" err="1" smtClean="0">
                          <a:latin typeface="Arial Nova Light" panose="020B0304020202020204" pitchFamily="34" charset="0"/>
                        </a:rPr>
                        <a:t>total</a:t>
                      </a:r>
                      <a:r>
                        <a:rPr lang="it-IT" sz="1200" b="0" dirty="0" smtClean="0">
                          <a:latin typeface="Arial Nova Light" panose="020B0304020202020204" pitchFamily="34" charset="0"/>
                        </a:rPr>
                        <a:t> de </a:t>
                      </a:r>
                      <a:r>
                        <a:rPr lang="it-IT" sz="1200" b="0" dirty="0" err="1" smtClean="0">
                          <a:latin typeface="Arial Nova Light" panose="020B0304020202020204" pitchFamily="34" charset="0"/>
                        </a:rPr>
                        <a:t>tours</a:t>
                      </a:r>
                      <a:endParaRPr lang="it-IT" sz="1200" b="0" dirty="0"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97786022"/>
                  </a:ext>
                </a:extLst>
              </a:tr>
              <a:tr h="408412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9:00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Arial Nova Light" panose="020B0304020202020204" pitchFamily="34" charset="0"/>
                        </a:rPr>
                        <a:t>MJ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5</a:t>
                      </a:r>
                      <a:endParaRPr lang="it-IT" sz="1200" b="0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latin typeface="Arial Nova Light" panose="020B0304020202020204" pitchFamily="34" charset="0"/>
                        </a:rPr>
                        <a:t>1</a:t>
                      </a:r>
                      <a:endParaRPr lang="it-IT" sz="1200" b="0" dirty="0"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Arial Nova Light" panose="020B0304020202020204" pitchFamily="34" charset="0"/>
                        </a:rPr>
                        <a:t>6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05062043"/>
                  </a:ext>
                </a:extLst>
              </a:tr>
              <a:tr h="408412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10:45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Arial Nova Light" panose="020B0304020202020204" pitchFamily="34" charset="0"/>
                        </a:rPr>
                        <a:t>MU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6</a:t>
                      </a:r>
                      <a:endParaRPr lang="it-IT" sz="1200" b="0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latin typeface="Arial Nova Light" panose="020B0304020202020204" pitchFamily="34" charset="0"/>
                        </a:rPr>
                        <a:t>1</a:t>
                      </a:r>
                      <a:endParaRPr lang="it-IT" sz="1200" b="0" dirty="0"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Arial Nova Light" panose="020B0304020202020204" pitchFamily="34" charset="0"/>
                        </a:rPr>
                        <a:t>7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66212438"/>
                  </a:ext>
                </a:extLst>
              </a:tr>
              <a:tr h="408412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12:30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Arial Nova Light" panose="020B0304020202020204" pitchFamily="34" charset="0"/>
                        </a:rPr>
                        <a:t>WE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6</a:t>
                      </a:r>
                      <a:endParaRPr lang="it-IT" sz="1200" b="0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latin typeface="Arial Nova Light" panose="020B0304020202020204" pitchFamily="34" charset="0"/>
                        </a:rPr>
                        <a:t>1</a:t>
                      </a:r>
                      <a:endParaRPr lang="it-IT" sz="1200" b="0" dirty="0"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Arial Nova Light" panose="020B0304020202020204" pitchFamily="34" charset="0"/>
                        </a:rPr>
                        <a:t>7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79072343"/>
                  </a:ext>
                </a:extLst>
              </a:tr>
              <a:tr h="408412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12:32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Arial Nova Light" panose="020B0304020202020204" pitchFamily="34" charset="0"/>
                        </a:rPr>
                        <a:t>WU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5</a:t>
                      </a:r>
                      <a:endParaRPr lang="it-IT" sz="1200" b="0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latin typeface="Arial Nova Light" panose="020B0304020202020204" pitchFamily="34" charset="0"/>
                        </a:rPr>
                        <a:t>1</a:t>
                      </a:r>
                      <a:endParaRPr lang="it-IT" sz="1200" b="0" dirty="0"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Arial Nova Light" panose="020B0304020202020204" pitchFamily="34" charset="0"/>
                        </a:rPr>
                        <a:t>6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23485023"/>
                  </a:ext>
                </a:extLst>
              </a:tr>
              <a:tr h="408412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12:35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Arial Nova Light" panose="020B0304020202020204" pitchFamily="34" charset="0"/>
                        </a:rPr>
                        <a:t>WJ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4</a:t>
                      </a:r>
                      <a:endParaRPr lang="it-IT" sz="1200" b="0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smtClean="0">
                          <a:latin typeface="Arial Nova Light" panose="020B0304020202020204" pitchFamily="34" charset="0"/>
                        </a:rPr>
                        <a:t>NO</a:t>
                      </a:r>
                      <a:endParaRPr lang="it-IT" sz="1200" b="0" dirty="0"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Arial Nova Light" panose="020B0304020202020204" pitchFamily="34" charset="0"/>
                        </a:rPr>
                        <a:t>4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33956315"/>
                  </a:ext>
                </a:extLst>
              </a:tr>
              <a:tr h="408412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14:30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Arial Nova Light" panose="020B0304020202020204" pitchFamily="34" charset="0"/>
                        </a:rPr>
                        <a:t>ME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7</a:t>
                      </a:r>
                      <a:endParaRPr lang="it-IT" sz="1200" b="0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latin typeface="Arial Nova Light" panose="020B0304020202020204" pitchFamily="34" charset="0"/>
                        </a:rPr>
                        <a:t>1</a:t>
                      </a:r>
                      <a:endParaRPr lang="it-IT" sz="1200" b="0" dirty="0"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FF0000"/>
                          </a:solidFill>
                          <a:latin typeface="Arial Nova Light" panose="020B0304020202020204" pitchFamily="34" charset="0"/>
                        </a:rPr>
                        <a:t>8</a:t>
                      </a:r>
                      <a:endParaRPr lang="it-IT" sz="2400" b="1" dirty="0">
                        <a:solidFill>
                          <a:srgbClr val="FF0000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46239006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0354693"/>
              </p:ext>
            </p:extLst>
          </p:nvPr>
        </p:nvGraphicFramePr>
        <p:xfrm>
          <a:off x="6300192" y="3057819"/>
          <a:ext cx="2375639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5639">
                  <a:extLst>
                    <a:ext uri="{9D8B030D-6E8A-4147-A177-3AD203B41FA5}">
                      <a16:colId xmlns="" xmlns:a16="http://schemas.microsoft.com/office/drawing/2014/main" val="3029594069"/>
                    </a:ext>
                  </a:extLst>
                </a:gridCol>
              </a:tblGrid>
              <a:tr h="2554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Arial Nova Light" panose="020B0304020202020204" pitchFamily="34" charset="0"/>
                        </a:rPr>
                        <a:t>Boxes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Arial Nova Light" panose="020B0304020202020204" pitchFamily="34" charset="0"/>
                        </a:rPr>
                        <a:t>c</a:t>
                      </a: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Arial Nova Light" panose="020B0304020202020204" pitchFamily="34" charset="0"/>
                        </a:rPr>
                        <a:t>los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effectLst/>
                          <a:latin typeface="Arial Nova Light" panose="020B0304020202020204" pitchFamily="34" charset="0"/>
                        </a:rPr>
                        <a:t>ing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Arial Nova Light" panose="020B0304020202020204" pitchFamily="34" charset="0"/>
                        </a:rPr>
                        <a:t>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 smtClean="0">
                          <a:solidFill>
                            <a:schemeClr val="tx1"/>
                          </a:solidFill>
                          <a:effectLst/>
                          <a:latin typeface="Arial Nova Light" panose="020B0304020202020204" pitchFamily="34" charset="0"/>
                        </a:rPr>
                        <a:t>15 min before the start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Arial Nova Light" panose="020B0304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7658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1114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187624" y="332656"/>
            <a:ext cx="7749136" cy="577592"/>
          </a:xfrm>
        </p:spPr>
        <p:txBody>
          <a:bodyPr>
            <a:normAutofit lnSpcReduction="10000"/>
          </a:bodyPr>
          <a:lstStyle/>
          <a:p>
            <a:pPr algn="r"/>
            <a:r>
              <a:rPr lang="fr-FR" b="1" dirty="0"/>
              <a:t>- Race </a:t>
            </a:r>
            <a:r>
              <a:rPr lang="en-GB" b="1" dirty="0"/>
              <a:t>procedures</a:t>
            </a:r>
            <a:r>
              <a:rPr lang="fr-FR" b="1" dirty="0"/>
              <a:t> -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51979" y="643229"/>
            <a:ext cx="7461104" cy="5687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80% rule: YES in the MJ 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MU and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races</a:t>
            </a:r>
          </a:p>
          <a:p>
            <a:pPr lvl="1" algn="just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NO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– WU and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WJ 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races</a:t>
            </a:r>
          </a:p>
          <a:p>
            <a:pPr lvl="1" algn="just"/>
            <a:r>
              <a:rPr lang="fr-FR" sz="1600" i="1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fr-FR" sz="1600" i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 la règle des 80%: OUI dans les courses </a:t>
            </a:r>
            <a:r>
              <a:rPr lang="fr-FR" sz="1600" i="1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MJ, MU et ME </a:t>
            </a:r>
            <a:br>
              <a:rPr lang="fr-FR" sz="1600" i="1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i="1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NON </a:t>
            </a:r>
            <a:r>
              <a:rPr lang="fr-FR" sz="1600" i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dans les courses </a:t>
            </a:r>
            <a:r>
              <a:rPr lang="fr-FR" sz="1600" i="1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WE,  WU et </a:t>
            </a:r>
            <a:r>
              <a:rPr lang="fr-FR" sz="1600" i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WJ</a:t>
            </a:r>
            <a:endParaRPr lang="fr-FR" sz="16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6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6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b="1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Technical assistance is NOT permitted outside the FTZ – Remember PASS for FTZ</a:t>
            </a:r>
          </a:p>
          <a:p>
            <a:pPr lvl="1" algn="just"/>
            <a:r>
              <a:rPr lang="fr-FR" sz="1600" i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L'assistance technique n'est PAS autorisée à l'extérieur de BOX - Rappelez-vous que vous avez besoin d'un </a:t>
            </a:r>
            <a:r>
              <a:rPr lang="fr-FR" sz="1600" i="1" spc="-1" dirty="0" err="1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fr-FR" sz="1600" i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pour accéder aux box</a:t>
            </a:r>
          </a:p>
          <a:p>
            <a:pPr lvl="1" algn="just"/>
            <a:endParaRPr lang="fr-FR" sz="16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16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b="1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Camera is permitted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if requested by television</a:t>
            </a:r>
          </a:p>
          <a:p>
            <a:pPr lvl="1" algn="just"/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La caméra est autorisée uniquement si la télévision le demande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10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 txBox="1">
            <a:spLocks/>
          </p:cNvSpPr>
          <p:nvPr/>
        </p:nvSpPr>
        <p:spPr>
          <a:xfrm>
            <a:off x="1159969" y="757532"/>
            <a:ext cx="7750199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- Awards ceremony -</a:t>
            </a:r>
          </a:p>
        </p:txBody>
      </p:sp>
      <p:sp>
        <p:nvSpPr>
          <p:cNvPr id="6" name="Rettangolo 5"/>
          <p:cNvSpPr/>
          <p:nvPr/>
        </p:nvSpPr>
        <p:spPr>
          <a:xfrm>
            <a:off x="1446953" y="3645024"/>
            <a:ext cx="7190044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dirty="0" err="1"/>
              <a:t>Protocol</a:t>
            </a:r>
            <a:r>
              <a:rPr lang="it-IT" sz="2800" dirty="0"/>
              <a:t> </a:t>
            </a:r>
            <a:r>
              <a:rPr lang="it-IT" sz="2800" dirty="0" err="1" smtClean="0"/>
              <a:t>ceremony</a:t>
            </a:r>
            <a:r>
              <a:rPr lang="it-IT" sz="2800" dirty="0" smtClean="0"/>
              <a:t> </a:t>
            </a:r>
            <a:r>
              <a:rPr lang="it-IT" sz="2800" dirty="0" err="1">
                <a:solidFill>
                  <a:schemeClr val="tx1"/>
                </a:solidFill>
              </a:rPr>
              <a:t>immediately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after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each</a:t>
            </a:r>
            <a:r>
              <a:rPr lang="it-IT" sz="2800" dirty="0">
                <a:solidFill>
                  <a:schemeClr val="tx1"/>
                </a:solidFill>
              </a:rPr>
              <a:t> race</a:t>
            </a:r>
            <a:endParaRPr lang="it-IT" sz="1200" dirty="0">
              <a:solidFill>
                <a:schemeClr val="tx1"/>
              </a:solidFill>
            </a:endParaRPr>
          </a:p>
          <a:p>
            <a:pPr algn="ctr"/>
            <a:endParaRPr lang="it-IT" sz="2800" dirty="0"/>
          </a:p>
          <a:p>
            <a:pPr algn="ctr"/>
            <a:r>
              <a:rPr lang="fr-FR" i="1" dirty="0">
                <a:solidFill>
                  <a:schemeClr val="tx1"/>
                </a:solidFill>
              </a:rPr>
              <a:t>Cérémonie </a:t>
            </a:r>
            <a:r>
              <a:rPr lang="fr-FR" i="1" dirty="0" smtClean="0">
                <a:solidFill>
                  <a:schemeClr val="tx1"/>
                </a:solidFill>
              </a:rPr>
              <a:t>protocolaire </a:t>
            </a:r>
            <a:r>
              <a:rPr lang="it-IT" dirty="0" err="1">
                <a:solidFill>
                  <a:schemeClr val="tx1"/>
                </a:solidFill>
              </a:rPr>
              <a:t>immédiatement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après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chaque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course</a:t>
            </a:r>
            <a:endParaRPr lang="it-IT" sz="1000" dirty="0">
              <a:solidFill>
                <a:schemeClr val="tx1"/>
              </a:solidFill>
            </a:endParaRPr>
          </a:p>
          <a:p>
            <a:pPr algn="ctr"/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60768" y="1844824"/>
            <a:ext cx="7176229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it-IT" sz="2800" dirty="0" err="1"/>
              <a:t>Podium</a:t>
            </a:r>
            <a:r>
              <a:rPr lang="it-IT" sz="2800" dirty="0"/>
              <a:t>:	   	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</a:rPr>
              <a:t>The first </a:t>
            </a:r>
            <a:r>
              <a:rPr lang="en-US" sz="2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</a:rPr>
              <a:t> riders </a:t>
            </a:r>
          </a:p>
          <a:p>
            <a:r>
              <a:rPr lang="fr-FR" i="1" dirty="0"/>
              <a:t>		    	  Les premiers 5 coureurs</a:t>
            </a:r>
            <a:endParaRPr lang="it-IT" i="1" dirty="0"/>
          </a:p>
        </p:txBody>
      </p:sp>
    </p:spTree>
    <p:extLst>
      <p:ext uri="{BB962C8B-B14F-4D97-AF65-F5344CB8AC3E}">
        <p14:creationId xmlns="" xmlns:p14="http://schemas.microsoft.com/office/powerpoint/2010/main" val="6070480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Status xmlns="2cb109e0-bad9-42f5-8b9d-f9dd5e6a784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3D1782E1F99442A2ECDA263557B289" ma:contentTypeVersion="2" ma:contentTypeDescription="Create a new document." ma:contentTypeScope="" ma:versionID="206732c624ab0ba1eccb49d09e9757fe">
  <xsd:schema xmlns:xsd="http://www.w3.org/2001/XMLSchema" xmlns:p="http://schemas.microsoft.com/office/2006/metadata/properties" xmlns:ns2="2cb109e0-bad9-42f5-8b9d-f9dd5e6a7848" targetNamespace="http://schemas.microsoft.com/office/2006/metadata/properties" ma:root="true" ma:fieldsID="1b298cc810267b8aab77990637be1e4e" ns2:_="">
    <xsd:import namespace="2cb109e0-bad9-42f5-8b9d-f9dd5e6a7848"/>
    <xsd:element name="properties">
      <xsd:complexType>
        <xsd:sequence>
          <xsd:element name="documentManagement">
            <xsd:complexType>
              <xsd:all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cb109e0-bad9-42f5-8b9d-f9dd5e6a7848" elementFormDefault="qualified">
    <xsd:import namespace="http://schemas.microsoft.com/office/2006/documentManagement/types"/>
    <xsd:element name="Status" ma:index="8" nillable="true" ma:displayName="Status" ma:format="Dropdown" ma:internalName="Status">
      <xsd:simpleType>
        <xsd:union memberTypes="dms:Text">
          <xsd:simpleType>
            <xsd:restriction base="dms:Choice">
              <xsd:enumeration value="New / Nouveau"/>
              <xsd:enumeration value="Updated / Mise à jou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CE1F4B-ECD0-4C33-ADC2-5065486E42A4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2cb109e0-bad9-42f5-8b9d-f9dd5e6a7848"/>
  </ds:schemaRefs>
</ds:datastoreItem>
</file>

<file path=customXml/itemProps2.xml><?xml version="1.0" encoding="utf-8"?>
<ds:datastoreItem xmlns:ds="http://schemas.openxmlformats.org/officeDocument/2006/customXml" ds:itemID="{054D26FD-D835-4E96-A7FB-8B1EDAD7A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09e0-bad9-42f5-8b9d-f9dd5e6a784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F65DD30-B7DE-449E-9DAF-B5932BCF6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440</Words>
  <Application>Microsoft Office PowerPoint</Application>
  <PresentationFormat>Presentazione su schermo (4:3)</PresentationFormat>
  <Paragraphs>129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Thème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</dc:creator>
  <cp:lastModifiedBy>Loredana</cp:lastModifiedBy>
  <cp:revision>127</cp:revision>
  <cp:lastPrinted>2019-04-04T07:38:11Z</cp:lastPrinted>
  <dcterms:created xsi:type="dcterms:W3CDTF">2016-09-14T14:10:42Z</dcterms:created>
  <dcterms:modified xsi:type="dcterms:W3CDTF">2026-04-10T15:57:59Z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0x010100E13D1782E1F99442A2ECDA263557B289</vt:lpwstr>
  </property>
</Properties>
</file>