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303" r:id="rId7"/>
    <p:sldId id="317" r:id="rId8"/>
    <p:sldId id="309" r:id="rId9"/>
    <p:sldId id="323" r:id="rId10"/>
    <p:sldId id="324" r:id="rId11"/>
    <p:sldId id="325" r:id="rId12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E5129-53DA-40F9-ACC8-2B7C7D2C11DA}" type="datetimeFigureOut">
              <a:rPr lang="it-IT" smtClean="0"/>
              <a:pPr/>
              <a:t>10/04/2026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3AE0F-4E2C-4E1B-A0B2-B18EE5DFC3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1822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2D01-5261-4C1C-85CB-DEF5995C44FD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EBB77-E7FE-4893-9D0B-D4B50B25AF71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019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BB77-E7FE-4893-9D0B-D4B50B25AF7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787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41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523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647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20663" y="979959"/>
            <a:ext cx="8743950" cy="5048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Picture 8" descr="left 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940993" cy="687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12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06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338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28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18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239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659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570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30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8585-E23C-45A0-BC65-5EC85B517735}" type="datetimeFigureOut">
              <a:rPr lang="fr-FR" smtClean="0"/>
              <a:pPr/>
              <a:t>10/04/2026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1FC6-3F1C-4E30-9059-9A9517BFCDE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581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5616" y="1196752"/>
            <a:ext cx="7200800" cy="4310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 pitchFamily="34" charset="0"/>
              </a:rPr>
              <a:t>FCI Mountain Bike</a:t>
            </a:r>
            <a:r>
              <a:rPr lang="en-US" sz="3600" b="1" dirty="0">
                <a:latin typeface="Calibri" pitchFamily="34" charset="0"/>
              </a:rPr>
              <a:t/>
            </a:r>
            <a:br>
              <a:rPr lang="en-US" sz="3600" b="1" dirty="0">
                <a:latin typeface="Calibri" pitchFamily="34" charset="0"/>
              </a:rPr>
            </a:br>
            <a:r>
              <a:rPr lang="en-US" sz="3600" b="1" dirty="0">
                <a:latin typeface="Calibri" pitchFamily="34" charset="0"/>
              </a:rPr>
              <a:t/>
            </a:r>
            <a:br>
              <a:rPr lang="en-US" sz="3600" b="1" dirty="0">
                <a:latin typeface="Calibri" pitchFamily="34" charset="0"/>
              </a:rPr>
            </a:br>
            <a:r>
              <a:rPr lang="it-IT" b="1" dirty="0">
                <a:solidFill>
                  <a:srgbClr val="FF0000"/>
                </a:solidFill>
              </a:rPr>
              <a:t>Marlene Südtirol Sunshine Race</a:t>
            </a:r>
          </a:p>
          <a:p>
            <a:r>
              <a:rPr lang="en-US" sz="4000" b="1" dirty="0">
                <a:latin typeface="Calibri" pitchFamily="34" charset="0"/>
              </a:rPr>
              <a:t/>
            </a:r>
            <a:br>
              <a:rPr lang="en-US" sz="4000" b="1" dirty="0">
                <a:latin typeface="Calibri" pitchFamily="34" charset="0"/>
              </a:rPr>
            </a:br>
            <a:r>
              <a:rPr lang="en-US" sz="3600" b="1" dirty="0">
                <a:latin typeface="Calibri" pitchFamily="34" charset="0"/>
              </a:rPr>
              <a:t>XCO Team Managers Meeting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60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683568" y="2276872"/>
            <a:ext cx="252028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COMITATO ORGANIZZATORE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55576" y="4964081"/>
            <a:ext cx="25202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COLLEGIO di GIURIA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660989" y="1999872"/>
            <a:ext cx="33034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SUNSHINE RECERS NALS</a:t>
            </a:r>
          </a:p>
          <a:p>
            <a:r>
              <a:rPr lang="it-IT" sz="1400" dirty="0" err="1"/>
              <a:t>Contact</a:t>
            </a:r>
            <a:r>
              <a:rPr lang="it-IT" sz="1400" dirty="0"/>
              <a:t>: </a:t>
            </a:r>
            <a:r>
              <a:rPr lang="it-IT" b="1" dirty="0" err="1">
                <a:solidFill>
                  <a:schemeClr val="accent1"/>
                </a:solidFill>
              </a:rPr>
              <a:t>Pallweber</a:t>
            </a:r>
            <a:r>
              <a:rPr lang="it-IT" b="1" dirty="0">
                <a:solidFill>
                  <a:schemeClr val="accent1"/>
                </a:solidFill>
              </a:rPr>
              <a:t> Florian </a:t>
            </a:r>
          </a:p>
          <a:p>
            <a:r>
              <a:rPr lang="it-IT" dirty="0" err="1"/>
              <a:t>Tel</a:t>
            </a:r>
            <a:r>
              <a:rPr lang="it-IT" dirty="0"/>
              <a:t> +39 331 9234125</a:t>
            </a:r>
          </a:p>
          <a:p>
            <a:r>
              <a:rPr lang="it-IT" dirty="0"/>
              <a:t>Email: </a:t>
            </a:r>
            <a:r>
              <a:rPr lang="it-IT" sz="1600" dirty="0"/>
              <a:t>info@sunshineracers-nals.it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220169" y="1772816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err="1">
                <a:solidFill>
                  <a:schemeClr val="accent1"/>
                </a:solidFill>
              </a:rPr>
              <a:t>Pallweber</a:t>
            </a:r>
            <a:r>
              <a:rPr lang="it-IT" b="1" dirty="0">
                <a:solidFill>
                  <a:schemeClr val="accent1"/>
                </a:solidFill>
              </a:rPr>
              <a:t> Florian  (ITA)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sz="1400" i="1" dirty="0" err="1"/>
              <a:t>President</a:t>
            </a:r>
            <a:r>
              <a:rPr lang="it-IT" sz="1400" i="1" dirty="0"/>
              <a:t> CO</a:t>
            </a:r>
          </a:p>
          <a:p>
            <a:endParaRPr lang="it-IT" sz="1100" b="1" dirty="0">
              <a:solidFill>
                <a:schemeClr val="accent1"/>
              </a:solidFill>
            </a:endParaRPr>
          </a:p>
          <a:p>
            <a:r>
              <a:rPr lang="it-IT" b="1" dirty="0" err="1">
                <a:solidFill>
                  <a:schemeClr val="accent1"/>
                </a:solidFill>
              </a:rPr>
              <a:t>Wieser</a:t>
            </a:r>
            <a:r>
              <a:rPr lang="it-IT" b="1" dirty="0">
                <a:solidFill>
                  <a:schemeClr val="accent1"/>
                </a:solidFill>
              </a:rPr>
              <a:t> Rosa (ITA)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sz="1400" i="1" dirty="0" err="1"/>
              <a:t>Secretary</a:t>
            </a:r>
            <a:endParaRPr lang="it-IT" sz="1400" i="1" dirty="0"/>
          </a:p>
          <a:p>
            <a:endParaRPr lang="it-IT" sz="1100" dirty="0"/>
          </a:p>
          <a:p>
            <a:r>
              <a:rPr lang="it-IT" b="1" dirty="0">
                <a:solidFill>
                  <a:schemeClr val="accent1"/>
                </a:solidFill>
              </a:rPr>
              <a:t>BONDESAN Matteo (ITA)</a:t>
            </a:r>
            <a:r>
              <a:rPr lang="it-IT" dirty="0"/>
              <a:t/>
            </a:r>
            <a:br>
              <a:rPr lang="it-IT" dirty="0"/>
            </a:br>
            <a:r>
              <a:rPr lang="it-IT" sz="1400" i="1" dirty="0"/>
              <a:t>DOF</a:t>
            </a: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2910698"/>
              </p:ext>
            </p:extLst>
          </p:nvPr>
        </p:nvGraphicFramePr>
        <p:xfrm>
          <a:off x="3347864" y="4077072"/>
          <a:ext cx="5616623" cy="23456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91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5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606">
                <a:tc>
                  <a:txBody>
                    <a:bodyPr/>
                    <a:lstStyle/>
                    <a:p>
                      <a:r>
                        <a:rPr lang="it-IT" sz="1800" dirty="0"/>
                        <a:t>Presidente</a:t>
                      </a:r>
                      <a:endParaRPr lang="it-IT" sz="1800" b="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OLDANI Vittorio  (ITA)</a:t>
                      </a:r>
                      <a:endParaRPr lang="it-IT" sz="1800" b="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Segretario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BORSINI Carmela (ITA)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Giudice</a:t>
                      </a:r>
                      <a:r>
                        <a:rPr lang="it-IT" sz="1800" baseline="0" dirty="0"/>
                        <a:t> di arrivo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MENICUCCI Gianluca (ITA)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Componente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MOLLO Loredana (ITA)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Componente</a:t>
                      </a:r>
                      <a:endParaRPr lang="it-IT" sz="180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SAINI Flavio (ITA)</a:t>
                      </a:r>
                      <a:endParaRPr lang="it-IT" sz="1800" baseline="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Componente</a:t>
                      </a:r>
                    </a:p>
                  </a:txBody>
                  <a:tcPr marL="89331" marR="89331" marT="44665" marB="4466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 TOMADA Maurizio (ITA)</a:t>
                      </a:r>
                      <a:endParaRPr lang="it-IT" sz="1800" baseline="0" dirty="0">
                        <a:solidFill>
                          <a:srgbClr val="193078"/>
                        </a:solidFill>
                      </a:endParaRPr>
                    </a:p>
                  </a:txBody>
                  <a:tcPr marL="89331" marR="89331" marT="44665" marB="4466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037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05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nshineracers-nals.it/wpsr/wp-content/uploads/2013/09/Track-202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263" y="188640"/>
            <a:ext cx="8669463" cy="61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868144" y="4941168"/>
            <a:ext cx="303858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b="1" dirty="0">
              <a:solidFill>
                <a:srgbClr val="141412"/>
              </a:solidFill>
              <a:latin typeface="Source Sans Pro"/>
            </a:endParaRPr>
          </a:p>
          <a:p>
            <a:r>
              <a:rPr lang="it-IT" b="1" dirty="0">
                <a:solidFill>
                  <a:srgbClr val="141412"/>
                </a:solidFill>
                <a:latin typeface="Source Sans Pro"/>
              </a:rPr>
              <a:t>Dati tecnici:</a:t>
            </a:r>
            <a:br>
              <a:rPr lang="it-IT" b="1" dirty="0">
                <a:solidFill>
                  <a:srgbClr val="141412"/>
                </a:solidFill>
                <a:latin typeface="Source Sans Pro"/>
              </a:rPr>
            </a:br>
            <a:r>
              <a:rPr lang="it-IT" dirty="0">
                <a:solidFill>
                  <a:srgbClr val="141412"/>
                </a:solidFill>
                <a:latin typeface="Source Sans Pro"/>
              </a:rPr>
              <a:t>lunghezza: 3,8 km/giro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141412"/>
                </a:solidFill>
                <a:latin typeface="Source Sans Pro"/>
              </a:rPr>
              <a:t>dislivello:    180 m/giro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9933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076597" y="496186"/>
            <a:ext cx="55386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PROGRAMMA GARA GIOVANILE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1269120"/>
              </p:ext>
            </p:extLst>
          </p:nvPr>
        </p:nvGraphicFramePr>
        <p:xfrm>
          <a:off x="3818377" y="1484514"/>
          <a:ext cx="5043510" cy="143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26">
                  <a:extLst>
                    <a:ext uri="{9D8B030D-6E8A-4147-A177-3AD203B41FA5}">
                      <a16:colId xmlns:a16="http://schemas.microsoft.com/office/drawing/2014/main" xmlns="" val="3808238579"/>
                    </a:ext>
                  </a:extLst>
                </a:gridCol>
                <a:gridCol w="766324">
                  <a:extLst>
                    <a:ext uri="{9D8B030D-6E8A-4147-A177-3AD203B41FA5}">
                      <a16:colId xmlns:a16="http://schemas.microsoft.com/office/drawing/2014/main" xmlns="" val="1918874202"/>
                    </a:ext>
                  </a:extLst>
                </a:gridCol>
                <a:gridCol w="3510860">
                  <a:extLst>
                    <a:ext uri="{9D8B030D-6E8A-4147-A177-3AD203B41FA5}">
                      <a16:colId xmlns:a16="http://schemas.microsoft.com/office/drawing/2014/main" xmlns="" val="1535910871"/>
                    </a:ext>
                  </a:extLst>
                </a:gridCol>
              </a:tblGrid>
              <a:tr h="23315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Dalle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3071458"/>
                  </a:ext>
                </a:extLst>
              </a:tr>
              <a:tr h="33777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VERIFICA TESSERE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5228366"/>
                  </a:ext>
                </a:extLst>
              </a:tr>
              <a:tr h="797217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FF0000"/>
                          </a:solidFill>
                        </a:rPr>
                        <a:t>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VERIFICA TESSERE </a:t>
                      </a:r>
                    </a:p>
                    <a:p>
                      <a:r>
                        <a:rPr lang="it-IT" baseline="0" dirty="0"/>
                        <a:t>Sino a 1 ora prima della partenza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8282003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08232" y="2134597"/>
            <a:ext cx="34973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VERIFICA TESSERE  RITIRO NUMERI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123728" y="1738507"/>
            <a:ext cx="165618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/>
              <a:t>11 aprile 2026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123728" y="2548816"/>
            <a:ext cx="165618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/>
              <a:t>12 aprile 2026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2" y="188640"/>
            <a:ext cx="2162175" cy="1304925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8071367"/>
              </p:ext>
            </p:extLst>
          </p:nvPr>
        </p:nvGraphicFramePr>
        <p:xfrm>
          <a:off x="3930854" y="3068960"/>
          <a:ext cx="493103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154">
                  <a:extLst>
                    <a:ext uri="{9D8B030D-6E8A-4147-A177-3AD203B41FA5}">
                      <a16:colId xmlns:a16="http://schemas.microsoft.com/office/drawing/2014/main" xmlns="" val="31176852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318253538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128989259"/>
                    </a:ext>
                  </a:extLst>
                </a:gridCol>
                <a:gridCol w="1481576">
                  <a:extLst>
                    <a:ext uri="{9D8B030D-6E8A-4147-A177-3AD203B41FA5}">
                      <a16:colId xmlns:a16="http://schemas.microsoft.com/office/drawing/2014/main" xmlns="" val="25521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categoria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78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Donne</a:t>
                      </a:r>
                      <a:r>
                        <a:rPr lang="it-IT" baseline="0" dirty="0"/>
                        <a:t> Allieve 2^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855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aseline="0" dirty="0"/>
                        <a:t>Donne Allieve 1^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945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/>
                        <a:t>Donne Esordienti 2^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370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Donne Esordienti 1^</a:t>
                      </a:r>
                      <a:r>
                        <a:rPr lang="it-IT" baseline="0" dirty="0"/>
                        <a:t>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091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Esordienti 1^ 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2+SL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Gara con regola 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816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Esordienti </a:t>
                      </a:r>
                      <a:r>
                        <a:rPr lang="it-IT" baseline="0" dirty="0"/>
                        <a:t>2^ 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2+SL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Gara con regola 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0681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Allievi 1^ 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3+SL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Gara con regola 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6870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13:30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Allievi 2^ 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3+SL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Gara con regola 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4181446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57158" y="3286124"/>
            <a:ext cx="34672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CHIAMATA IN GRIGLIA </a:t>
            </a:r>
            <a:br>
              <a:rPr lang="it-IT" dirty="0"/>
            </a:br>
            <a:r>
              <a:rPr lang="it-IT" dirty="0"/>
              <a:t>15 MIN PRIMA DI OGNI PARTENZA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4286256"/>
            <a:ext cx="364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FF0000"/>
                </a:solidFill>
              </a:rPr>
              <a:t>Il numero dei giri sarà confermato al momento della partenza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14282" y="5000636"/>
            <a:ext cx="3714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Per le gare con partenza alle 9:30 e alle 10:30 il percorso viene ridotto andando a togliere il salto nella parte bassa del tracciato.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00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 txBox="1">
            <a:spLocks/>
          </p:cNvSpPr>
          <p:nvPr/>
        </p:nvSpPr>
        <p:spPr>
          <a:xfrm>
            <a:off x="1159969" y="757532"/>
            <a:ext cx="7750199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- </a:t>
            </a:r>
            <a:r>
              <a:rPr lang="en-US" b="1" dirty="0" err="1"/>
              <a:t>Cerimonia</a:t>
            </a:r>
            <a:r>
              <a:rPr lang="en-US" b="1" dirty="0"/>
              <a:t> di </a:t>
            </a:r>
            <a:r>
              <a:rPr lang="en-US" b="1" dirty="0" err="1"/>
              <a:t>premiazione</a:t>
            </a:r>
            <a:r>
              <a:rPr lang="en-US" b="1" dirty="0"/>
              <a:t> -</a:t>
            </a:r>
          </a:p>
        </p:txBody>
      </p:sp>
      <p:sp>
        <p:nvSpPr>
          <p:cNvPr id="6" name="Rettangolo 5"/>
          <p:cNvSpPr/>
          <p:nvPr/>
        </p:nvSpPr>
        <p:spPr>
          <a:xfrm>
            <a:off x="1164894" y="2017734"/>
            <a:ext cx="71762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/>
              <a:t>Immediatamente dopo l’arrivo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64894" y="3165457"/>
            <a:ext cx="71762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it-IT" sz="2800" dirty="0"/>
              <a:t>Podio: </a:t>
            </a:r>
            <a:r>
              <a:rPr lang="it-IT" sz="2800" spc="-1" dirty="0">
                <a:uFill>
                  <a:solidFill>
                    <a:srgbClr val="FFFFFF"/>
                  </a:solidFill>
                </a:uFill>
              </a:rPr>
              <a:t>primi 5 classificati</a:t>
            </a:r>
            <a:endParaRPr lang="it-IT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69821" y="4437112"/>
            <a:ext cx="71713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/>
              <a:t>Il montepremi sarà pagato direttamente in posto presso la segreteria al termine della gara e comunque entro le ore 16 del giorno 12 aprile 2026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65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8EF26E-67D1-BDFA-E57C-72AE330B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02E2A78-37D5-F0B5-3906-A8001AFA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xmlns="" id="{20A83781-3070-E38F-73FD-C2CFD168DF24}"/>
              </a:ext>
            </a:extLst>
          </p:cNvPr>
          <p:cNvSpPr txBox="1">
            <a:spLocks/>
          </p:cNvSpPr>
          <p:nvPr/>
        </p:nvSpPr>
        <p:spPr>
          <a:xfrm>
            <a:off x="3707904" y="1000385"/>
            <a:ext cx="4204928" cy="4931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126" b="1" dirty="0">
                <a:solidFill>
                  <a:srgbClr val="193078"/>
                </a:solidFill>
              </a:rPr>
              <a:t>- Antidoping information -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01E67064-3225-B8A0-1D72-5906C4E01881}"/>
              </a:ext>
            </a:extLst>
          </p:cNvPr>
          <p:cNvSpPr/>
          <p:nvPr/>
        </p:nvSpPr>
        <p:spPr>
          <a:xfrm>
            <a:off x="193820" y="3194188"/>
            <a:ext cx="8734664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it-IT" sz="1600" dirty="0" err="1"/>
              <a:t>Pay</a:t>
            </a:r>
            <a:r>
              <a:rPr lang="it-IT" sz="1600" dirty="0"/>
              <a:t> </a:t>
            </a:r>
            <a:r>
              <a:rPr lang="it-IT" sz="1600" dirty="0" err="1"/>
              <a:t>attention</a:t>
            </a:r>
            <a:r>
              <a:rPr lang="it-IT" sz="1600" dirty="0"/>
              <a:t>!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n-US" sz="1600" dirty="0"/>
              <a:t>A certain amount of testing could be conducted according to the NADO ITA rules and the procedures and instructions of the national anti-doping agency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D6794409-6FA8-923F-59DB-9889E6AF4D7D}"/>
              </a:ext>
            </a:extLst>
          </p:cNvPr>
          <p:cNvSpPr/>
          <p:nvPr/>
        </p:nvSpPr>
        <p:spPr>
          <a:xfrm>
            <a:off x="184692" y="4221088"/>
            <a:ext cx="8743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Attention</a:t>
            </a:r>
            <a:r>
              <a:rPr lang="it-IT" dirty="0"/>
              <a:t> !</a:t>
            </a:r>
          </a:p>
          <a:p>
            <a:pPr algn="just"/>
            <a:r>
              <a:rPr lang="fr-FR" sz="1600" dirty="0"/>
              <a:t>Un certain nombre de contrôles pourraient être effectués conformément aux règles de la NADO ITA et aux procédures et instructions de l'agence nationale antidopage</a:t>
            </a:r>
            <a:endParaRPr lang="it-IT" sz="16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F5FDB6EC-4EBC-FCBB-940A-08ECDEC52624}"/>
              </a:ext>
            </a:extLst>
          </p:cNvPr>
          <p:cNvSpPr/>
          <p:nvPr/>
        </p:nvSpPr>
        <p:spPr>
          <a:xfrm>
            <a:off x="1907704" y="5495977"/>
            <a:ext cx="5583966" cy="723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Anti-doping rooms / </a:t>
            </a:r>
            <a:r>
              <a:rPr lang="it-IT" sz="1400" b="1" dirty="0" err="1"/>
              <a:t>Salles</a:t>
            </a:r>
            <a:r>
              <a:rPr lang="it-IT" sz="1400" b="1" dirty="0"/>
              <a:t> </a:t>
            </a:r>
            <a:r>
              <a:rPr lang="it-IT" sz="1400" b="1" dirty="0" err="1"/>
              <a:t>antidopage</a:t>
            </a:r>
            <a:endParaRPr lang="it-IT" sz="1400" b="1" dirty="0"/>
          </a:p>
          <a:p>
            <a:pPr algn="ctr"/>
            <a:r>
              <a:rPr lang="it-IT" sz="1350" b="1" dirty="0" err="1">
                <a:solidFill>
                  <a:srgbClr val="FF0000"/>
                </a:solidFill>
              </a:rPr>
              <a:t>Sportzone</a:t>
            </a:r>
            <a:r>
              <a:rPr lang="it-IT" sz="1350" b="1" dirty="0">
                <a:solidFill>
                  <a:srgbClr val="FF0000"/>
                </a:solidFill>
              </a:rPr>
              <a:t> Nals</a:t>
            </a:r>
          </a:p>
          <a:p>
            <a:pPr algn="ctr"/>
            <a:r>
              <a:rPr lang="it-IT" sz="1350" i="1" dirty="0"/>
              <a:t>c/o Zona Sportiva di Nalles (</a:t>
            </a:r>
            <a:r>
              <a:rPr lang="it-IT" sz="1350" i="1" dirty="0" err="1"/>
              <a:t>Bz</a:t>
            </a:r>
            <a:r>
              <a:rPr lang="it-IT" sz="1350" i="1" dirty="0"/>
              <a:t>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85EE4F12-2AF6-2DFD-6997-FC37940464F4}"/>
              </a:ext>
            </a:extLst>
          </p:cNvPr>
          <p:cNvSpPr txBox="1"/>
          <p:nvPr/>
        </p:nvSpPr>
        <p:spPr>
          <a:xfrm>
            <a:off x="215516" y="1946023"/>
            <a:ext cx="87129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FAI ATTENZIONE! </a:t>
            </a:r>
            <a:br>
              <a:rPr lang="it-IT" dirty="0"/>
            </a:br>
            <a:r>
              <a:rPr lang="it-IT" dirty="0"/>
              <a:t>Un certo numero di controlli antidoping </a:t>
            </a:r>
          </a:p>
          <a:p>
            <a:pPr algn="ctr"/>
            <a:r>
              <a:rPr lang="it-IT" dirty="0"/>
              <a:t>potrebbero essere fatti come da regolamento NADO ITA</a:t>
            </a:r>
          </a:p>
        </p:txBody>
      </p:sp>
    </p:spTree>
    <p:extLst>
      <p:ext uri="{BB962C8B-B14F-4D97-AF65-F5344CB8AC3E}">
        <p14:creationId xmlns:p14="http://schemas.microsoft.com/office/powerpoint/2010/main" xmlns="" val="32693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039111-8A09-6CFD-DCB7-A8C75F379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BC0622-C9CF-66E1-FD8E-8FF10183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71D02DA-6F6A-66B9-9728-27C051EC6C68}"/>
              </a:ext>
            </a:extLst>
          </p:cNvPr>
          <p:cNvSpPr/>
          <p:nvPr/>
        </p:nvSpPr>
        <p:spPr>
          <a:xfrm>
            <a:off x="683568" y="2060848"/>
            <a:ext cx="23758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/>
              <a:t>information and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068FF8E-0D4A-AA45-E8C3-B6D2539D963D}"/>
              </a:ext>
            </a:extLst>
          </p:cNvPr>
          <p:cNvSpPr/>
          <p:nvPr/>
        </p:nvSpPr>
        <p:spPr>
          <a:xfrm>
            <a:off x="574307" y="2812797"/>
            <a:ext cx="24851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err="1"/>
              <a:t>informations</a:t>
            </a:r>
            <a:r>
              <a:rPr lang="it-IT" dirty="0"/>
              <a:t> et </a:t>
            </a:r>
            <a:r>
              <a:rPr lang="it-IT" dirty="0" err="1"/>
              <a:t>résultats</a:t>
            </a:r>
            <a:endParaRPr lang="it-IT" dirty="0"/>
          </a:p>
        </p:txBody>
      </p:sp>
      <p:pic>
        <p:nvPicPr>
          <p:cNvPr id="4" name="Picture 2" descr="https://www.sunshineracers-nals.it/wp-content/uploads/2024/11/Logo-1.png">
            <a:extLst>
              <a:ext uri="{FF2B5EF4-FFF2-40B4-BE49-F238E27FC236}">
                <a16:creationId xmlns:a16="http://schemas.microsoft.com/office/drawing/2014/main" xmlns="" id="{1EE3346D-B7D5-5345-FC6D-AA343ED8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8712"/>
            <a:ext cx="3206551" cy="21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CE30395-98DC-84E2-7025-063248176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916832"/>
            <a:ext cx="2132856" cy="21328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AC3B590-37A9-4B85-EEDC-9E9A95980EBE}"/>
              </a:ext>
            </a:extLst>
          </p:cNvPr>
          <p:cNvSpPr txBox="1"/>
          <p:nvPr/>
        </p:nvSpPr>
        <p:spPr>
          <a:xfrm>
            <a:off x="3995936" y="9087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Informazione e risultati</a:t>
            </a:r>
          </a:p>
        </p:txBody>
      </p:sp>
    </p:spTree>
    <p:extLst>
      <p:ext uri="{BB962C8B-B14F-4D97-AF65-F5344CB8AC3E}">
        <p14:creationId xmlns:p14="http://schemas.microsoft.com/office/powerpoint/2010/main" xmlns="" val="3913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5A7959-D62B-C267-BDBF-3D66C25C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00AFF21-24DA-557C-D87D-9342A3326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2162175" cy="130492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2C3FD1E8-2F8C-2ABC-C3FC-0824D1224939}"/>
              </a:ext>
            </a:extLst>
          </p:cNvPr>
          <p:cNvSpPr txBox="1">
            <a:spLocks noChangeArrowheads="1"/>
          </p:cNvSpPr>
          <p:nvPr/>
        </p:nvSpPr>
        <p:spPr>
          <a:xfrm>
            <a:off x="4932040" y="764704"/>
            <a:ext cx="3024336" cy="1588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Thank you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and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Good Luck !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8CF701E-AA5C-6132-E20B-5BB0204D50AF}"/>
              </a:ext>
            </a:extLst>
          </p:cNvPr>
          <p:cNvSpPr/>
          <p:nvPr/>
        </p:nvSpPr>
        <p:spPr>
          <a:xfrm>
            <a:off x="4932040" y="4581129"/>
            <a:ext cx="302433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Bonne chance 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BFD10D8-1428-6763-CBE8-49B67DB43F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52634"/>
            <a:ext cx="1617821" cy="208121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EA2ECDB-0562-489F-E7F8-824944BBFBF9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634567"/>
            <a:ext cx="3024336" cy="1588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Grazie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Buona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gara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713122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tatus xmlns="2cb109e0-bad9-42f5-8b9d-f9dd5e6a78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D1782E1F99442A2ECDA263557B289" ma:contentTypeVersion="2" ma:contentTypeDescription="Create a new document." ma:contentTypeScope="" ma:versionID="206732c624ab0ba1eccb49d09e9757fe">
  <xsd:schema xmlns:xsd="http://www.w3.org/2001/XMLSchema" xmlns:p="http://schemas.microsoft.com/office/2006/metadata/properties" xmlns:ns2="2cb109e0-bad9-42f5-8b9d-f9dd5e6a7848" targetNamespace="http://schemas.microsoft.com/office/2006/metadata/properties" ma:root="true" ma:fieldsID="1b298cc810267b8aab77990637be1e4e" ns2:_="">
    <xsd:import namespace="2cb109e0-bad9-42f5-8b9d-f9dd5e6a7848"/>
    <xsd:element name="properties">
      <xsd:complexType>
        <xsd:sequence>
          <xsd:element name="documentManagement">
            <xsd:complexType>
              <xsd:all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cb109e0-bad9-42f5-8b9d-f9dd5e6a7848" elementFormDefault="qualified">
    <xsd:import namespace="http://schemas.microsoft.com/office/2006/documentManagement/types"/>
    <xsd:element name="Status" ma:index="8" nillable="true" ma:displayName="Status" ma:format="Dropdown" ma:internalName="Status">
      <xsd:simpleType>
        <xsd:union memberTypes="dms:Text">
          <xsd:simpleType>
            <xsd:restriction base="dms:Choice">
              <xsd:enumeration value="New / Nouveau"/>
              <xsd:enumeration value="Updated / Mise à jou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CCE1F4B-ECD0-4C33-ADC2-5065486E42A4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2cb109e0-bad9-42f5-8b9d-f9dd5e6a7848"/>
  </ds:schemaRefs>
</ds:datastoreItem>
</file>

<file path=customXml/itemProps2.xml><?xml version="1.0" encoding="utf-8"?>
<ds:datastoreItem xmlns:ds="http://schemas.openxmlformats.org/officeDocument/2006/customXml" ds:itemID="{9F65DD30-B7DE-449E-9DAF-B5932BCF6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D26FD-D835-4E96-A7FB-8B1EDAD7A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09e0-bad9-42f5-8b9d-f9dd5e6a784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Metadata/LabelInfo.xml><?xml version="1.0" encoding="utf-8"?>
<clbl:labelList xmlns:clbl="http://schemas.microsoft.com/office/2020/mipLabelMetadata">
  <clbl:label id="{50243f8b-2b9f-433c-964a-16fcace7db7f}" enabled="1" method="Standard" siteId="{aec650de-3432-485f-a3e8-9ac6e670969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352</Words>
  <Application>Microsoft Office PowerPoint</Application>
  <PresentationFormat>Presentazione su schermo (4:3)</PresentationFormat>
  <Paragraphs>97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</dc:creator>
  <cp:lastModifiedBy>Loredana</cp:lastModifiedBy>
  <cp:revision>127</cp:revision>
  <cp:lastPrinted>2026-04-09T06:07:52Z</cp:lastPrinted>
  <dcterms:created xsi:type="dcterms:W3CDTF">2016-09-14T14:10:42Z</dcterms:created>
  <dcterms:modified xsi:type="dcterms:W3CDTF">2026-04-10T16:02:02Z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0x010100E13D1782E1F99442A2ECDA263557B289</vt:lpwstr>
  </property>
</Properties>
</file>